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256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jay Karnatak" initials="SK" lastIdx="1" clrIdx="0">
    <p:extLst>
      <p:ext uri="{19B8F6BF-5375-455C-9EA6-DF929625EA0E}">
        <p15:presenceInfo xmlns:p15="http://schemas.microsoft.com/office/powerpoint/2012/main" userId="d5186c058aba95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jay Karnatak" userId="d5186c058aba95ce" providerId="LiveId" clId="{E59D71D5-A1F0-4E33-B1B5-C6DA0F8670A0}"/>
    <pc:docChg chg="undo custSel addSld delSld modSld sldOrd">
      <pc:chgData name="Sanjay Karnatak" userId="d5186c058aba95ce" providerId="LiveId" clId="{E59D71D5-A1F0-4E33-B1B5-C6DA0F8670A0}" dt="2025-02-06T17:38:23.010" v="959" actId="20577"/>
      <pc:docMkLst>
        <pc:docMk/>
      </pc:docMkLst>
      <pc:sldChg chg="modSp mod">
        <pc:chgData name="Sanjay Karnatak" userId="d5186c058aba95ce" providerId="LiveId" clId="{E59D71D5-A1F0-4E33-B1B5-C6DA0F8670A0}" dt="2025-02-06T15:34:00.352" v="945" actId="20577"/>
        <pc:sldMkLst>
          <pc:docMk/>
          <pc:sldMk cId="832839918" sldId="256"/>
        </pc:sldMkLst>
        <pc:spChg chg="mod">
          <ac:chgData name="Sanjay Karnatak" userId="d5186c058aba95ce" providerId="LiveId" clId="{E59D71D5-A1F0-4E33-B1B5-C6DA0F8670A0}" dt="2025-02-06T15:34:00.352" v="945" actId="20577"/>
          <ac:spMkLst>
            <pc:docMk/>
            <pc:sldMk cId="832839918" sldId="256"/>
            <ac:spMk id="4" creationId="{EF2E02D7-876A-93A0-F87B-D613E1BE22B0}"/>
          </ac:spMkLst>
        </pc:spChg>
      </pc:sldChg>
      <pc:sldChg chg="modSp mod">
        <pc:chgData name="Sanjay Karnatak" userId="d5186c058aba95ce" providerId="LiveId" clId="{E59D71D5-A1F0-4E33-B1B5-C6DA0F8670A0}" dt="2025-02-06T15:31:22.415" v="933" actId="2"/>
        <pc:sldMkLst>
          <pc:docMk/>
          <pc:sldMk cId="1589873915" sldId="259"/>
        </pc:sldMkLst>
        <pc:spChg chg="mod">
          <ac:chgData name="Sanjay Karnatak" userId="d5186c058aba95ce" providerId="LiveId" clId="{E59D71D5-A1F0-4E33-B1B5-C6DA0F8670A0}" dt="2025-02-06T15:31:22.415" v="933" actId="2"/>
          <ac:spMkLst>
            <pc:docMk/>
            <pc:sldMk cId="1589873915" sldId="259"/>
            <ac:spMk id="21" creationId="{1B359055-974B-2155-5595-08BCB6404DCB}"/>
          </ac:spMkLst>
        </pc:spChg>
      </pc:sldChg>
      <pc:sldChg chg="modSp mod">
        <pc:chgData name="Sanjay Karnatak" userId="d5186c058aba95ce" providerId="LiveId" clId="{E59D71D5-A1F0-4E33-B1B5-C6DA0F8670A0}" dt="2025-02-06T15:31:39.280" v="936" actId="2"/>
        <pc:sldMkLst>
          <pc:docMk/>
          <pc:sldMk cId="1540055156" sldId="263"/>
        </pc:sldMkLst>
        <pc:graphicFrameChg chg="modGraphic">
          <ac:chgData name="Sanjay Karnatak" userId="d5186c058aba95ce" providerId="LiveId" clId="{E59D71D5-A1F0-4E33-B1B5-C6DA0F8670A0}" dt="2025-02-06T15:31:39.280" v="936" actId="2"/>
          <ac:graphicFrameMkLst>
            <pc:docMk/>
            <pc:sldMk cId="1540055156" sldId="263"/>
            <ac:graphicFrameMk id="7" creationId="{70DFBBFF-D4A5-DFE3-5197-3AE2EFF74D58}"/>
          </ac:graphicFrameMkLst>
        </pc:graphicFrameChg>
      </pc:sldChg>
      <pc:sldChg chg="modSp mod">
        <pc:chgData name="Sanjay Karnatak" userId="d5186c058aba95ce" providerId="LiveId" clId="{E59D71D5-A1F0-4E33-B1B5-C6DA0F8670A0}" dt="2025-02-06T15:31:43.220" v="938" actId="2"/>
        <pc:sldMkLst>
          <pc:docMk/>
          <pc:sldMk cId="2793910844" sldId="266"/>
        </pc:sldMkLst>
        <pc:graphicFrameChg chg="modGraphic">
          <ac:chgData name="Sanjay Karnatak" userId="d5186c058aba95ce" providerId="LiveId" clId="{E59D71D5-A1F0-4E33-B1B5-C6DA0F8670A0}" dt="2025-02-06T15:31:43.220" v="938" actId="2"/>
          <ac:graphicFrameMkLst>
            <pc:docMk/>
            <pc:sldMk cId="2793910844" sldId="266"/>
            <ac:graphicFrameMk id="2" creationId="{DED2CA66-B910-0BA8-481C-1216FAAB4C23}"/>
          </ac:graphicFrameMkLst>
        </pc:graphicFrameChg>
      </pc:sldChg>
      <pc:sldChg chg="modSp mod">
        <pc:chgData name="Sanjay Karnatak" userId="d5186c058aba95ce" providerId="LiveId" clId="{E59D71D5-A1F0-4E33-B1B5-C6DA0F8670A0}" dt="2025-02-06T15:31:50.343" v="939" actId="2"/>
        <pc:sldMkLst>
          <pc:docMk/>
          <pc:sldMk cId="924635360" sldId="267"/>
        </pc:sldMkLst>
        <pc:graphicFrameChg chg="modGraphic">
          <ac:chgData name="Sanjay Karnatak" userId="d5186c058aba95ce" providerId="LiveId" clId="{E59D71D5-A1F0-4E33-B1B5-C6DA0F8670A0}" dt="2025-02-06T15:31:50.343" v="939" actId="2"/>
          <ac:graphicFrameMkLst>
            <pc:docMk/>
            <pc:sldMk cId="924635360" sldId="267"/>
            <ac:graphicFrameMk id="6" creationId="{8AF20BB0-6535-5797-935F-3C04F441EF16}"/>
          </ac:graphicFrameMkLst>
        </pc:graphicFrameChg>
      </pc:sldChg>
      <pc:sldChg chg="addSp modSp new mod">
        <pc:chgData name="Sanjay Karnatak" userId="d5186c058aba95ce" providerId="LiveId" clId="{E59D71D5-A1F0-4E33-B1B5-C6DA0F8670A0}" dt="2025-02-05T19:06:04.701" v="9" actId="1076"/>
        <pc:sldMkLst>
          <pc:docMk/>
          <pc:sldMk cId="614888288" sldId="268"/>
        </pc:sldMkLst>
        <pc:spChg chg="add mod">
          <ac:chgData name="Sanjay Karnatak" userId="d5186c058aba95ce" providerId="LiveId" clId="{E59D71D5-A1F0-4E33-B1B5-C6DA0F8670A0}" dt="2025-02-05T19:04:57.806" v="2" actId="1076"/>
          <ac:spMkLst>
            <pc:docMk/>
            <pc:sldMk cId="614888288" sldId="268"/>
            <ac:spMk id="3" creationId="{C7921DBD-CE80-DFE8-2674-06E8BDF3E28A}"/>
          </ac:spMkLst>
        </pc:spChg>
        <pc:graphicFrameChg chg="add mod modGraphic">
          <ac:chgData name="Sanjay Karnatak" userId="d5186c058aba95ce" providerId="LiveId" clId="{E59D71D5-A1F0-4E33-B1B5-C6DA0F8670A0}" dt="2025-02-05T19:06:04.701" v="9" actId="1076"/>
          <ac:graphicFrameMkLst>
            <pc:docMk/>
            <pc:sldMk cId="614888288" sldId="268"/>
            <ac:graphicFrameMk id="4" creationId="{EC0945DE-9EBE-FB73-2731-CFF772BC0D21}"/>
          </ac:graphicFrameMkLst>
        </pc:graphicFrameChg>
      </pc:sldChg>
      <pc:sldChg chg="addSp modSp new del">
        <pc:chgData name="Sanjay Karnatak" userId="d5186c058aba95ce" providerId="LiveId" clId="{E59D71D5-A1F0-4E33-B1B5-C6DA0F8670A0}" dt="2025-02-05T19:08:17.666" v="12" actId="47"/>
        <pc:sldMkLst>
          <pc:docMk/>
          <pc:sldMk cId="483290043" sldId="269"/>
        </pc:sldMkLst>
        <pc:graphicFrameChg chg="add mod">
          <ac:chgData name="Sanjay Karnatak" userId="d5186c058aba95ce" providerId="LiveId" clId="{E59D71D5-A1F0-4E33-B1B5-C6DA0F8670A0}" dt="2025-02-05T19:07:57.308" v="11"/>
          <ac:graphicFrameMkLst>
            <pc:docMk/>
            <pc:sldMk cId="483290043" sldId="269"/>
            <ac:graphicFrameMk id="2" creationId="{55A832AE-6327-6D35-2F58-FC276D4171A7}"/>
          </ac:graphicFrameMkLst>
        </pc:graphicFrameChg>
      </pc:sldChg>
      <pc:sldChg chg="addSp modSp new mod">
        <pc:chgData name="Sanjay Karnatak" userId="d5186c058aba95ce" providerId="LiveId" clId="{E59D71D5-A1F0-4E33-B1B5-C6DA0F8670A0}" dt="2025-02-05T19:08:57.966" v="16" actId="255"/>
        <pc:sldMkLst>
          <pc:docMk/>
          <pc:sldMk cId="3521009270" sldId="269"/>
        </pc:sldMkLst>
        <pc:graphicFrameChg chg="add mod modGraphic">
          <ac:chgData name="Sanjay Karnatak" userId="d5186c058aba95ce" providerId="LiveId" clId="{E59D71D5-A1F0-4E33-B1B5-C6DA0F8670A0}" dt="2025-02-05T19:08:57.966" v="16" actId="255"/>
          <ac:graphicFrameMkLst>
            <pc:docMk/>
            <pc:sldMk cId="3521009270" sldId="269"/>
            <ac:graphicFrameMk id="2" creationId="{7FAE04D2-DCE1-EA1A-4CAC-3F8A0AF1A96A}"/>
          </ac:graphicFrameMkLst>
        </pc:graphicFrameChg>
      </pc:sldChg>
      <pc:sldChg chg="addSp delSp modSp new mod">
        <pc:chgData name="Sanjay Karnatak" userId="d5186c058aba95ce" providerId="LiveId" clId="{E59D71D5-A1F0-4E33-B1B5-C6DA0F8670A0}" dt="2025-02-06T07:35:16.871" v="45" actId="14100"/>
        <pc:sldMkLst>
          <pc:docMk/>
          <pc:sldMk cId="3723320478" sldId="270"/>
        </pc:sldMkLst>
        <pc:graphicFrameChg chg="add mod modGraphic">
          <ac:chgData name="Sanjay Karnatak" userId="d5186c058aba95ce" providerId="LiveId" clId="{E59D71D5-A1F0-4E33-B1B5-C6DA0F8670A0}" dt="2025-02-05T19:11:34.321" v="28" actId="255"/>
          <ac:graphicFrameMkLst>
            <pc:docMk/>
            <pc:sldMk cId="3723320478" sldId="270"/>
            <ac:graphicFrameMk id="2" creationId="{BE3336A2-4126-614A-827C-3EE8D46FD250}"/>
          </ac:graphicFrameMkLst>
        </pc:graphicFrameChg>
        <pc:graphicFrameChg chg="add del mod">
          <ac:chgData name="Sanjay Karnatak" userId="d5186c058aba95ce" providerId="LiveId" clId="{E59D71D5-A1F0-4E33-B1B5-C6DA0F8670A0}" dt="2025-02-06T07:33:19.601" v="30" actId="478"/>
          <ac:graphicFrameMkLst>
            <pc:docMk/>
            <pc:sldMk cId="3723320478" sldId="270"/>
            <ac:graphicFrameMk id="3" creationId="{63EA0032-92B0-B2E2-298E-BA6614F312E1}"/>
          </ac:graphicFrameMkLst>
        </pc:graphicFrameChg>
        <pc:graphicFrameChg chg="add mod modGraphic">
          <ac:chgData name="Sanjay Karnatak" userId="d5186c058aba95ce" providerId="LiveId" clId="{E59D71D5-A1F0-4E33-B1B5-C6DA0F8670A0}" dt="2025-02-06T07:34:37.951" v="41" actId="14100"/>
          <ac:graphicFrameMkLst>
            <pc:docMk/>
            <pc:sldMk cId="3723320478" sldId="270"/>
            <ac:graphicFrameMk id="4" creationId="{57474621-5931-721B-198A-81A4524A9B67}"/>
          </ac:graphicFrameMkLst>
        </pc:graphicFrameChg>
        <pc:graphicFrameChg chg="add mod modGraphic">
          <ac:chgData name="Sanjay Karnatak" userId="d5186c058aba95ce" providerId="LiveId" clId="{E59D71D5-A1F0-4E33-B1B5-C6DA0F8670A0}" dt="2025-02-06T07:35:16.871" v="45" actId="14100"/>
          <ac:graphicFrameMkLst>
            <pc:docMk/>
            <pc:sldMk cId="3723320478" sldId="270"/>
            <ac:graphicFrameMk id="5" creationId="{8B374FBF-F16E-5AE6-335F-1466B1F4FEA9}"/>
          </ac:graphicFrameMkLst>
        </pc:graphicFrameChg>
      </pc:sldChg>
      <pc:sldChg chg="addSp modSp new mod">
        <pc:chgData name="Sanjay Karnatak" userId="d5186c058aba95ce" providerId="LiveId" clId="{E59D71D5-A1F0-4E33-B1B5-C6DA0F8670A0}" dt="2025-02-06T07:37:09.800" v="59" actId="14734"/>
        <pc:sldMkLst>
          <pc:docMk/>
          <pc:sldMk cId="3246724764" sldId="271"/>
        </pc:sldMkLst>
        <pc:graphicFrameChg chg="add mod modGraphic">
          <ac:chgData name="Sanjay Karnatak" userId="d5186c058aba95ce" providerId="LiveId" clId="{E59D71D5-A1F0-4E33-B1B5-C6DA0F8670A0}" dt="2025-02-06T07:37:09.800" v="59" actId="14734"/>
          <ac:graphicFrameMkLst>
            <pc:docMk/>
            <pc:sldMk cId="3246724764" sldId="271"/>
            <ac:graphicFrameMk id="2" creationId="{897B19D9-1835-FA8C-9AF9-F74E90BBAD86}"/>
          </ac:graphicFrameMkLst>
        </pc:graphicFrameChg>
      </pc:sldChg>
      <pc:sldChg chg="addSp modSp new mod">
        <pc:chgData name="Sanjay Karnatak" userId="d5186c058aba95ce" providerId="LiveId" clId="{E59D71D5-A1F0-4E33-B1B5-C6DA0F8670A0}" dt="2025-02-06T15:31:56.751" v="940" actId="2"/>
        <pc:sldMkLst>
          <pc:docMk/>
          <pc:sldMk cId="337568030" sldId="272"/>
        </pc:sldMkLst>
        <pc:graphicFrameChg chg="add mod modGraphic">
          <ac:chgData name="Sanjay Karnatak" userId="d5186c058aba95ce" providerId="LiveId" clId="{E59D71D5-A1F0-4E33-B1B5-C6DA0F8670A0}" dt="2025-02-06T15:31:56.751" v="940" actId="2"/>
          <ac:graphicFrameMkLst>
            <pc:docMk/>
            <pc:sldMk cId="337568030" sldId="272"/>
            <ac:graphicFrameMk id="2" creationId="{3C283A92-34BC-479B-6EB7-653332E1D9ED}"/>
          </ac:graphicFrameMkLst>
        </pc:graphicFrameChg>
      </pc:sldChg>
      <pc:sldChg chg="addSp delSp modSp new mod">
        <pc:chgData name="Sanjay Karnatak" userId="d5186c058aba95ce" providerId="LiveId" clId="{E59D71D5-A1F0-4E33-B1B5-C6DA0F8670A0}" dt="2025-02-06T07:51:03.041" v="84"/>
        <pc:sldMkLst>
          <pc:docMk/>
          <pc:sldMk cId="3366555934" sldId="273"/>
        </pc:sldMkLst>
        <pc:spChg chg="add mod">
          <ac:chgData name="Sanjay Karnatak" userId="d5186c058aba95ce" providerId="LiveId" clId="{E59D71D5-A1F0-4E33-B1B5-C6DA0F8670A0}" dt="2025-02-06T07:45:54.814" v="72"/>
          <ac:spMkLst>
            <pc:docMk/>
            <pc:sldMk cId="3366555934" sldId="273"/>
            <ac:spMk id="13" creationId="{AD6B3AD1-6B9A-907C-C6F4-144F82DF3269}"/>
          </ac:spMkLst>
        </pc:spChg>
        <pc:spChg chg="add mod">
          <ac:chgData name="Sanjay Karnatak" userId="d5186c058aba95ce" providerId="LiveId" clId="{E59D71D5-A1F0-4E33-B1B5-C6DA0F8670A0}" dt="2025-02-06T07:47:01.011" v="74" actId="1076"/>
          <ac:spMkLst>
            <pc:docMk/>
            <pc:sldMk cId="3366555934" sldId="273"/>
            <ac:spMk id="15" creationId="{94667797-AAB7-2FC3-9E8B-9EE8C619A094}"/>
          </ac:spMkLst>
        </pc:spChg>
        <pc:graphicFrameChg chg="add mod">
          <ac:chgData name="Sanjay Karnatak" userId="d5186c058aba95ce" providerId="LiveId" clId="{E59D71D5-A1F0-4E33-B1B5-C6DA0F8670A0}" dt="2025-02-06T07:44:30.267" v="67"/>
          <ac:graphicFrameMkLst>
            <pc:docMk/>
            <pc:sldMk cId="3366555934" sldId="273"/>
            <ac:graphicFrameMk id="2" creationId="{B2C3617E-904C-A399-597C-1DA54F1EFA6C}"/>
          </ac:graphicFrameMkLst>
        </pc:graphicFrameChg>
        <pc:graphicFrameChg chg="add mod">
          <ac:chgData name="Sanjay Karnatak" userId="d5186c058aba95ce" providerId="LiveId" clId="{E59D71D5-A1F0-4E33-B1B5-C6DA0F8670A0}" dt="2025-02-06T07:44:30.267" v="67"/>
          <ac:graphicFrameMkLst>
            <pc:docMk/>
            <pc:sldMk cId="3366555934" sldId="273"/>
            <ac:graphicFrameMk id="3" creationId="{CE13C9EB-B2F0-5ADC-F8CF-8CB595E82737}"/>
          </ac:graphicFrameMkLst>
        </pc:graphicFrameChg>
        <pc:graphicFrameChg chg="add mod">
          <ac:chgData name="Sanjay Karnatak" userId="d5186c058aba95ce" providerId="LiveId" clId="{E59D71D5-A1F0-4E33-B1B5-C6DA0F8670A0}" dt="2025-02-06T07:44:30.267" v="67"/>
          <ac:graphicFrameMkLst>
            <pc:docMk/>
            <pc:sldMk cId="3366555934" sldId="273"/>
            <ac:graphicFrameMk id="4" creationId="{4C58841A-A633-BAE5-D1B0-B7D37F2D0C01}"/>
          </ac:graphicFrameMkLst>
        </pc:graphicFrameChg>
        <pc:graphicFrameChg chg="add mod">
          <ac:chgData name="Sanjay Karnatak" userId="d5186c058aba95ce" providerId="LiveId" clId="{E59D71D5-A1F0-4E33-B1B5-C6DA0F8670A0}" dt="2025-02-06T07:44:30.267" v="67"/>
          <ac:graphicFrameMkLst>
            <pc:docMk/>
            <pc:sldMk cId="3366555934" sldId="273"/>
            <ac:graphicFrameMk id="5" creationId="{25EFA10D-6DF5-5963-016F-44D72F23CDDD}"/>
          </ac:graphicFrameMkLst>
        </pc:graphicFrameChg>
        <pc:graphicFrameChg chg="add mod">
          <ac:chgData name="Sanjay Karnatak" userId="d5186c058aba95ce" providerId="LiveId" clId="{E59D71D5-A1F0-4E33-B1B5-C6DA0F8670A0}" dt="2025-02-06T07:44:30.267" v="67"/>
          <ac:graphicFrameMkLst>
            <pc:docMk/>
            <pc:sldMk cId="3366555934" sldId="273"/>
            <ac:graphicFrameMk id="6" creationId="{4A7D4BA1-74C6-1941-BD0D-453AEE60DF8F}"/>
          </ac:graphicFrameMkLst>
        </pc:graphicFrameChg>
        <pc:graphicFrameChg chg="add mod">
          <ac:chgData name="Sanjay Karnatak" userId="d5186c058aba95ce" providerId="LiveId" clId="{E59D71D5-A1F0-4E33-B1B5-C6DA0F8670A0}" dt="2025-02-06T07:44:30.267" v="67"/>
          <ac:graphicFrameMkLst>
            <pc:docMk/>
            <pc:sldMk cId="3366555934" sldId="273"/>
            <ac:graphicFrameMk id="7" creationId="{9051EA34-D861-EEC7-AD58-67003625D6EC}"/>
          </ac:graphicFrameMkLst>
        </pc:graphicFrameChg>
        <pc:graphicFrameChg chg="add mod">
          <ac:chgData name="Sanjay Karnatak" userId="d5186c058aba95ce" providerId="LiveId" clId="{E59D71D5-A1F0-4E33-B1B5-C6DA0F8670A0}" dt="2025-02-06T07:44:30.267" v="67"/>
          <ac:graphicFrameMkLst>
            <pc:docMk/>
            <pc:sldMk cId="3366555934" sldId="273"/>
            <ac:graphicFrameMk id="8" creationId="{31ADBF23-CB73-F42A-03AF-D7C09C813439}"/>
          </ac:graphicFrameMkLst>
        </pc:graphicFrameChg>
        <pc:graphicFrameChg chg="add del mod">
          <ac:chgData name="Sanjay Karnatak" userId="d5186c058aba95ce" providerId="LiveId" clId="{E59D71D5-A1F0-4E33-B1B5-C6DA0F8670A0}" dt="2025-02-06T07:44:57.547" v="70" actId="478"/>
          <ac:graphicFrameMkLst>
            <pc:docMk/>
            <pc:sldMk cId="3366555934" sldId="273"/>
            <ac:graphicFrameMk id="9" creationId="{9C013CF8-2CC9-DC78-00EF-8B4854B6E0A1}"/>
          </ac:graphicFrameMkLst>
        </pc:graphicFrameChg>
        <pc:graphicFrameChg chg="add del mod">
          <ac:chgData name="Sanjay Karnatak" userId="d5186c058aba95ce" providerId="LiveId" clId="{E59D71D5-A1F0-4E33-B1B5-C6DA0F8670A0}" dt="2025-02-06T07:44:54.224" v="69" actId="478"/>
          <ac:graphicFrameMkLst>
            <pc:docMk/>
            <pc:sldMk cId="3366555934" sldId="273"/>
            <ac:graphicFrameMk id="10" creationId="{22A75E6D-4B04-E5A3-CDED-A00AD3F81894}"/>
          </ac:graphicFrameMkLst>
        </pc:graphicFrameChg>
        <pc:graphicFrameChg chg="add mod">
          <ac:chgData name="Sanjay Karnatak" userId="d5186c058aba95ce" providerId="LiveId" clId="{E59D71D5-A1F0-4E33-B1B5-C6DA0F8670A0}" dt="2025-02-06T07:45:35.869" v="71"/>
          <ac:graphicFrameMkLst>
            <pc:docMk/>
            <pc:sldMk cId="3366555934" sldId="273"/>
            <ac:graphicFrameMk id="11" creationId="{EF51A574-9E96-B178-5DAB-32B3368E6465}"/>
          </ac:graphicFrameMkLst>
        </pc:graphicFrameChg>
        <pc:graphicFrameChg chg="add mod">
          <ac:chgData name="Sanjay Karnatak" userId="d5186c058aba95ce" providerId="LiveId" clId="{E59D71D5-A1F0-4E33-B1B5-C6DA0F8670A0}" dt="2025-02-06T07:45:35.869" v="71"/>
          <ac:graphicFrameMkLst>
            <pc:docMk/>
            <pc:sldMk cId="3366555934" sldId="273"/>
            <ac:graphicFrameMk id="12" creationId="{94A8DC86-D6BE-F67F-7B12-339982D25104}"/>
          </ac:graphicFrameMkLst>
        </pc:graphicFrameChg>
        <pc:graphicFrameChg chg="add mod modGraphic">
          <ac:chgData name="Sanjay Karnatak" userId="d5186c058aba95ce" providerId="LiveId" clId="{E59D71D5-A1F0-4E33-B1B5-C6DA0F8670A0}" dt="2025-02-06T07:51:03.041" v="84"/>
          <ac:graphicFrameMkLst>
            <pc:docMk/>
            <pc:sldMk cId="3366555934" sldId="273"/>
            <ac:graphicFrameMk id="16" creationId="{B7EB8BD1-87A7-5FC1-660B-757DCAECEE0F}"/>
          </ac:graphicFrameMkLst>
        </pc:graphicFrameChg>
      </pc:sldChg>
      <pc:sldChg chg="addSp modSp new mod">
        <pc:chgData name="Sanjay Karnatak" userId="d5186c058aba95ce" providerId="LiveId" clId="{E59D71D5-A1F0-4E33-B1B5-C6DA0F8670A0}" dt="2025-02-06T07:53:08.779" v="93" actId="1076"/>
        <pc:sldMkLst>
          <pc:docMk/>
          <pc:sldMk cId="57193247" sldId="274"/>
        </pc:sldMkLst>
        <pc:spChg chg="add mod">
          <ac:chgData name="Sanjay Karnatak" userId="d5186c058aba95ce" providerId="LiveId" clId="{E59D71D5-A1F0-4E33-B1B5-C6DA0F8670A0}" dt="2025-02-06T07:52:15.141" v="88" actId="14100"/>
          <ac:spMkLst>
            <pc:docMk/>
            <pc:sldMk cId="57193247" sldId="274"/>
            <ac:spMk id="3" creationId="{F1914B84-2AFB-D82B-A29E-669D33837B19}"/>
          </ac:spMkLst>
        </pc:spChg>
        <pc:graphicFrameChg chg="add mod modGraphic">
          <ac:chgData name="Sanjay Karnatak" userId="d5186c058aba95ce" providerId="LiveId" clId="{E59D71D5-A1F0-4E33-B1B5-C6DA0F8670A0}" dt="2025-02-06T07:53:08.779" v="93" actId="1076"/>
          <ac:graphicFrameMkLst>
            <pc:docMk/>
            <pc:sldMk cId="57193247" sldId="274"/>
            <ac:graphicFrameMk id="4" creationId="{0D62E767-DE03-ABC9-473F-01B1C39074CA}"/>
          </ac:graphicFrameMkLst>
        </pc:graphicFrameChg>
      </pc:sldChg>
      <pc:sldChg chg="addSp delSp modSp new mod ord">
        <pc:chgData name="Sanjay Karnatak" userId="d5186c058aba95ce" providerId="LiveId" clId="{E59D71D5-A1F0-4E33-B1B5-C6DA0F8670A0}" dt="2025-02-06T17:38:23.010" v="959" actId="20577"/>
        <pc:sldMkLst>
          <pc:docMk/>
          <pc:sldMk cId="3821920842" sldId="275"/>
        </pc:sldMkLst>
        <pc:spChg chg="mod">
          <ac:chgData name="Sanjay Karnatak" userId="d5186c058aba95ce" providerId="LiveId" clId="{E59D71D5-A1F0-4E33-B1B5-C6DA0F8670A0}" dt="2025-02-06T17:38:23.010" v="959" actId="20577"/>
          <ac:spMkLst>
            <pc:docMk/>
            <pc:sldMk cId="3821920842" sldId="275"/>
            <ac:spMk id="2" creationId="{948C7038-B6E5-77E9-B482-95A2F35D9754}"/>
          </ac:spMkLst>
        </pc:spChg>
        <pc:spChg chg="mod">
          <ac:chgData name="Sanjay Karnatak" userId="d5186c058aba95ce" providerId="LiveId" clId="{E59D71D5-A1F0-4E33-B1B5-C6DA0F8670A0}" dt="2025-02-06T10:18:32.747" v="663" actId="1076"/>
          <ac:spMkLst>
            <pc:docMk/>
            <pc:sldMk cId="3821920842" sldId="275"/>
            <ac:spMk id="3" creationId="{370F7A0E-E420-3EC1-6EC5-924BAD02C0BF}"/>
          </ac:spMkLst>
        </pc:spChg>
        <pc:spChg chg="mod">
          <ac:chgData name="Sanjay Karnatak" userId="d5186c058aba95ce" providerId="LiveId" clId="{E59D71D5-A1F0-4E33-B1B5-C6DA0F8670A0}" dt="2025-02-06T10:10:07.175" v="609" actId="14100"/>
          <ac:spMkLst>
            <pc:docMk/>
            <pc:sldMk cId="3821920842" sldId="275"/>
            <ac:spMk id="4" creationId="{E63367FB-43FA-8F1E-509C-E2EEB82E4411}"/>
          </ac:spMkLst>
        </pc:spChg>
        <pc:spChg chg="add del mod">
          <ac:chgData name="Sanjay Karnatak" userId="d5186c058aba95ce" providerId="LiveId" clId="{E59D71D5-A1F0-4E33-B1B5-C6DA0F8670A0}" dt="2025-02-06T08:20:42.534" v="438" actId="478"/>
          <ac:spMkLst>
            <pc:docMk/>
            <pc:sldMk cId="3821920842" sldId="275"/>
            <ac:spMk id="7" creationId="{5C6F99C4-EA0D-B97B-2029-8B5ECFDB7478}"/>
          </ac:spMkLst>
        </pc:spChg>
        <pc:graphicFrameChg chg="add mod modGraphic">
          <ac:chgData name="Sanjay Karnatak" userId="d5186c058aba95ce" providerId="LiveId" clId="{E59D71D5-A1F0-4E33-B1B5-C6DA0F8670A0}" dt="2025-02-06T14:54:53.820" v="896" actId="122"/>
          <ac:graphicFrameMkLst>
            <pc:docMk/>
            <pc:sldMk cId="3821920842" sldId="275"/>
            <ac:graphicFrameMk id="5" creationId="{DC539F54-B79F-C718-3E24-7E43533C7B1A}"/>
          </ac:graphicFrameMkLst>
        </pc:graphicFrameChg>
        <pc:graphicFrameChg chg="add mod modGraphic">
          <ac:chgData name="Sanjay Karnatak" userId="d5186c058aba95ce" providerId="LiveId" clId="{E59D71D5-A1F0-4E33-B1B5-C6DA0F8670A0}" dt="2025-02-06T14:54:04.820" v="893" actId="20577"/>
          <ac:graphicFrameMkLst>
            <pc:docMk/>
            <pc:sldMk cId="3821920842" sldId="275"/>
            <ac:graphicFrameMk id="6" creationId="{79DB4615-CACB-7CA1-BFE5-7A28FBB72632}"/>
          </ac:graphicFrameMkLst>
        </pc:graphicFrameChg>
        <pc:graphicFrameChg chg="add mod modGraphic">
          <ac:chgData name="Sanjay Karnatak" userId="d5186c058aba95ce" providerId="LiveId" clId="{E59D71D5-A1F0-4E33-B1B5-C6DA0F8670A0}" dt="2025-02-06T12:44:41.991" v="862" actId="1076"/>
          <ac:graphicFrameMkLst>
            <pc:docMk/>
            <pc:sldMk cId="3821920842" sldId="275"/>
            <ac:graphicFrameMk id="7" creationId="{6B592677-5353-116C-6430-77B11A571924}"/>
          </ac:graphicFrameMkLst>
        </pc:graphicFrameChg>
        <pc:picChg chg="add del mod">
          <ac:chgData name="Sanjay Karnatak" userId="d5186c058aba95ce" providerId="LiveId" clId="{E59D71D5-A1F0-4E33-B1B5-C6DA0F8670A0}" dt="2025-02-06T08:24:18.375" v="578" actId="21"/>
          <ac:picMkLst>
            <pc:docMk/>
            <pc:sldMk cId="3821920842" sldId="275"/>
            <ac:picMk id="5" creationId="{3C9240FA-8958-D09C-7AB3-599B10755B17}"/>
          </ac:picMkLst>
        </pc:picChg>
        <pc:picChg chg="add mod">
          <ac:chgData name="Sanjay Karnatak" userId="d5186c058aba95ce" providerId="LiveId" clId="{E59D71D5-A1F0-4E33-B1B5-C6DA0F8670A0}" dt="2025-02-06T10:18:37.505" v="664" actId="1076"/>
          <ac:picMkLst>
            <pc:docMk/>
            <pc:sldMk cId="3821920842" sldId="275"/>
            <ac:picMk id="9" creationId="{503395E7-DAF3-62FD-8829-08DC3291A497}"/>
          </ac:picMkLst>
        </pc:picChg>
        <pc:picChg chg="add mod">
          <ac:chgData name="Sanjay Karnatak" userId="d5186c058aba95ce" providerId="LiveId" clId="{E59D71D5-A1F0-4E33-B1B5-C6DA0F8670A0}" dt="2025-02-06T08:25:48.917" v="606" actId="1076"/>
          <ac:picMkLst>
            <pc:docMk/>
            <pc:sldMk cId="3821920842" sldId="275"/>
            <ac:picMk id="11" creationId="{227A4011-6E9A-73D5-2E5B-1A3D98F7A825}"/>
          </ac:picMkLst>
        </pc:picChg>
      </pc:sldChg>
      <pc:sldChg chg="addSp modSp add mod ord">
        <pc:chgData name="Sanjay Karnatak" userId="d5186c058aba95ce" providerId="LiveId" clId="{E59D71D5-A1F0-4E33-B1B5-C6DA0F8670A0}" dt="2025-02-06T17:37:29.144" v="955" actId="20577"/>
        <pc:sldMkLst>
          <pc:docMk/>
          <pc:sldMk cId="769316478" sldId="276"/>
        </pc:sldMkLst>
        <pc:spChg chg="mod">
          <ac:chgData name="Sanjay Karnatak" userId="d5186c058aba95ce" providerId="LiveId" clId="{E59D71D5-A1F0-4E33-B1B5-C6DA0F8670A0}" dt="2025-02-06T08:16:01.901" v="403" actId="20577"/>
          <ac:spMkLst>
            <pc:docMk/>
            <pc:sldMk cId="769316478" sldId="276"/>
            <ac:spMk id="2" creationId="{969ADFFB-F229-BE05-E43B-1C40E689C3AF}"/>
          </ac:spMkLst>
        </pc:spChg>
        <pc:spChg chg="mod">
          <ac:chgData name="Sanjay Karnatak" userId="d5186c058aba95ce" providerId="LiveId" clId="{E59D71D5-A1F0-4E33-B1B5-C6DA0F8670A0}" dt="2025-02-06T17:37:21.991" v="954"/>
          <ac:spMkLst>
            <pc:docMk/>
            <pc:sldMk cId="769316478" sldId="276"/>
            <ac:spMk id="3" creationId="{FB31C144-9149-20C4-E511-4ED81D40238B}"/>
          </ac:spMkLst>
        </pc:spChg>
        <pc:spChg chg="mod">
          <ac:chgData name="Sanjay Karnatak" userId="d5186c058aba95ce" providerId="LiveId" clId="{E59D71D5-A1F0-4E33-B1B5-C6DA0F8670A0}" dt="2025-02-06T17:37:29.144" v="955" actId="20577"/>
          <ac:spMkLst>
            <pc:docMk/>
            <pc:sldMk cId="769316478" sldId="276"/>
            <ac:spMk id="4" creationId="{9A02E59D-F44D-0F57-1CDF-33A9B980F5AF}"/>
          </ac:spMkLst>
        </pc:spChg>
        <pc:spChg chg="mod">
          <ac:chgData name="Sanjay Karnatak" userId="d5186c058aba95ce" providerId="LiveId" clId="{E59D71D5-A1F0-4E33-B1B5-C6DA0F8670A0}" dt="2025-02-06T15:24:43.738" v="907"/>
          <ac:spMkLst>
            <pc:docMk/>
            <pc:sldMk cId="769316478" sldId="276"/>
            <ac:spMk id="7" creationId="{FA0B5B22-3DA5-142F-43E4-03996E24E13F}"/>
          </ac:spMkLst>
        </pc:spChg>
        <pc:graphicFrameChg chg="add mod modGraphic">
          <ac:chgData name="Sanjay Karnatak" userId="d5186c058aba95ce" providerId="LiveId" clId="{E59D71D5-A1F0-4E33-B1B5-C6DA0F8670A0}" dt="2025-02-06T15:30:03.854" v="930" actId="20577"/>
          <ac:graphicFrameMkLst>
            <pc:docMk/>
            <pc:sldMk cId="769316478" sldId="276"/>
            <ac:graphicFrameMk id="6" creationId="{DAC03D96-9150-E3C3-A246-694CD8FEA71C}"/>
          </ac:graphicFrameMkLst>
        </pc:graphicFrameChg>
        <pc:graphicFrameChg chg="add mod modGraphic">
          <ac:chgData name="Sanjay Karnatak" userId="d5186c058aba95ce" providerId="LiveId" clId="{E59D71D5-A1F0-4E33-B1B5-C6DA0F8670A0}" dt="2025-02-06T15:25:46.631" v="909"/>
          <ac:graphicFrameMkLst>
            <pc:docMk/>
            <pc:sldMk cId="769316478" sldId="276"/>
            <ac:graphicFrameMk id="8" creationId="{770B8FE9-C811-204E-58E8-98EDEF8EB5DC}"/>
          </ac:graphicFrameMkLst>
        </pc:graphicFrameChg>
        <pc:picChg chg="mod">
          <ac:chgData name="Sanjay Karnatak" userId="d5186c058aba95ce" providerId="LiveId" clId="{E59D71D5-A1F0-4E33-B1B5-C6DA0F8670A0}" dt="2025-02-06T12:45:51.834" v="864" actId="1076"/>
          <ac:picMkLst>
            <pc:docMk/>
            <pc:sldMk cId="769316478" sldId="276"/>
            <ac:picMk id="9" creationId="{8D78E4FC-C40A-706A-5C7D-CC96293C507F}"/>
          </ac:picMkLst>
        </pc:picChg>
        <pc:picChg chg="mod">
          <ac:chgData name="Sanjay Karnatak" userId="d5186c058aba95ce" providerId="LiveId" clId="{E59D71D5-A1F0-4E33-B1B5-C6DA0F8670A0}" dt="2025-02-06T12:45:56.419" v="865" actId="1076"/>
          <ac:picMkLst>
            <pc:docMk/>
            <pc:sldMk cId="769316478" sldId="276"/>
            <ac:picMk id="11" creationId="{DF41EC1D-AF2F-10D6-9C0E-B57F8B756B0B}"/>
          </ac:picMkLst>
        </pc:picChg>
        <pc:picChg chg="add mod">
          <ac:chgData name="Sanjay Karnatak" userId="d5186c058aba95ce" providerId="LiveId" clId="{E59D71D5-A1F0-4E33-B1B5-C6DA0F8670A0}" dt="2025-02-06T15:29:53.014" v="928" actId="1076"/>
          <ac:picMkLst>
            <pc:docMk/>
            <pc:sldMk cId="769316478" sldId="276"/>
            <ac:picMk id="12" creationId="{A7C9DFFF-015D-4B90-A47E-C1AE24FD2FA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6C31F-C38B-4953-BDE1-21211964C725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3E7BE-EC8C-4A95-8628-30BF6203373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2191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E7BE-EC8C-4A95-8628-30BF6203373E}" type="slidenum">
              <a:rPr lang="en-IN" smtClean="0"/>
              <a:t>21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3849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514D-1ECC-859E-4650-00502D98C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DA880-4ADC-F0E6-F9D5-26D38B6BF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98BF0-8155-DA5D-EAB5-EBE8A7165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5F357-95FD-9512-857C-F980DFB3C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74EBB-5BC7-2EF1-84A6-8A509DC1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642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647EB-29EF-37F9-66FD-A14AA418F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A578B-0618-6BEE-99DB-0DE10D3BC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D7839-3D6A-9BBF-25F5-E311A55FA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41E5-0A73-6951-42A6-58A365904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312F9-0112-8331-94A5-267BFAD1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00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54C15-3463-F842-A91A-DFA45ACDE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B0C43-9687-E9C1-A384-E9744B83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7CE04-7C93-F985-6CB5-E1565AB8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0D50D-B82A-F990-1FF0-6834F054C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A2460-681B-664D-DC0A-DA97F0C5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454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1419-DC8D-FC3C-78BF-222B200F5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D993E-4342-E9E7-DEE0-D0A65084F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8B5A-5C59-3BEE-5EEF-27ADAE47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73421-3C97-59B4-5CBC-CF11B5650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233FD-05D2-B61D-5DA1-F8FDB23C8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436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BFA1-D917-70D3-A246-9406940F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7C39A-0358-261E-1F34-C32763ECD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D1F4B-87D2-F250-F85E-EB95582B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3A155-CC15-C9FD-DDF7-9202E29AB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14E1A-306D-6BF9-7574-68CB8A14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4544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6DBF-03D5-131A-3824-76A22E64E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39E76-50F8-3B3C-F562-6AFA1E487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0F938F-6C59-4363-3A6E-82E778AFC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A0C5E-2894-76CD-BC51-5AF9F9CC6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19835-E725-EAF7-90F6-CA360EA9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6849A-97E3-E319-2CB1-7E3870D7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520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F4FDF-21A7-6FDE-3AE5-124ED949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F91A8-916E-FFB7-ED84-29D42234C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F7D2E-C6FD-6F89-EE1C-F7E95E124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56635-95FC-EC7D-A751-B6F3A4EA3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85CED8-F40D-4577-C027-5AFC6540A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922C0-1FD6-1B34-78E0-05E46A134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27E7A8-F216-FF8D-E19C-F886A4683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D45F97-5A32-F0E8-930A-AC99E281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871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9759D-CBFC-B419-497B-91FBCAE95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155B1-4CFF-E304-9AE6-519964CC8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530E7-E32E-25AF-D29E-A2ACD06F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1772D-5C42-5569-2017-0D927D48E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841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5DED5-2F31-5157-E3CF-DFBDCE3A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A66F0-A3B0-E20B-FAC9-6A9BBEECA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1558A-9DD7-BFE2-9DE0-3C6020A2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899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4BA05-F41E-3C7F-AA31-AC9C92AD7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7D6E3-BAB6-DD4F-7CAD-2E8AFD9C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DB7AA-0932-8CFD-DFFB-8683E6137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21756-8219-FB0F-59FD-AB09B1E7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274A5-DABF-4A37-3E68-4F2E057F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273D5-D17F-2C29-5B05-44E4517A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785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A6F4A-D91C-80EE-6E38-E149816EF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EA86FF-3820-ADB0-C69B-779D87F1E9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3CEEA-3713-5970-EB12-B1A457548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365FB-C06A-BB92-7A02-FC930CE9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9DFF1-69CE-B83F-9585-3DD033C9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C02F8-63EE-DC81-84D6-E27D8309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586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415303-F9C9-8648-2023-5A9E9C31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347E8-BF95-2D29-1183-D58F4FAC9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17816-1834-ED56-EC0B-A3E779E09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A7B2A-5711-4A06-B7EB-1061A6C56AA6}" type="datetimeFigureOut">
              <a:rPr lang="en-IN" smtClean="0"/>
              <a:t>06-02-2025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3F89E-3334-146D-307E-234509830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9002E-1026-1062-6F56-401919FA4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5BAD9-3B35-46E2-AFF2-E8F64148C9B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79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5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hyperlink" Target="https://www.publicdomainpictures.net/en/view-image.php?image=153096&amp;picture=namaste-symbol-of-reverenc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7038-B6E5-77E9-B482-95A2F35D9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674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/>
              <a:t>Amendments proposed in Finance bill 2025 </a:t>
            </a:r>
            <a:br>
              <a:rPr lang="en-IN" b="1" dirty="0"/>
            </a:br>
            <a:r>
              <a:rPr lang="en-IN" b="1" dirty="0"/>
              <a:t>       Tasty more than a cup of tea </a:t>
            </a:r>
            <a:br>
              <a:rPr lang="en-IN" b="1" dirty="0"/>
            </a:br>
            <a:r>
              <a:rPr lang="en-IN" b="1" dirty="0"/>
              <a:t>  Take less time than your morning tea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7A0E-E420-3EC1-6EC5-924BAD02C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32663" y="2293987"/>
            <a:ext cx="4064001" cy="1801804"/>
          </a:xfrm>
        </p:spPr>
        <p:txBody>
          <a:bodyPr/>
          <a:lstStyle/>
          <a:p>
            <a:r>
              <a:rPr lang="en-IN" dirty="0"/>
              <a:t>Earn More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3367FB-43FA-8F1E-509C-E2EEB82E4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2302933"/>
            <a:ext cx="5257800" cy="1863625"/>
          </a:xfrm>
        </p:spPr>
        <p:txBody>
          <a:bodyPr/>
          <a:lstStyle/>
          <a:p>
            <a:r>
              <a:rPr lang="en-IN" dirty="0"/>
              <a:t>Enjoy More</a:t>
            </a:r>
          </a:p>
        </p:txBody>
      </p:sp>
      <p:pic>
        <p:nvPicPr>
          <p:cNvPr id="9" name="Graphic 8" descr="Smiling face with no fill">
            <a:extLst>
              <a:ext uri="{FF2B5EF4-FFF2-40B4-BE49-F238E27FC236}">
                <a16:creationId xmlns:a16="http://schemas.microsoft.com/office/drawing/2014/main" id="{503395E7-DAF3-62FD-8829-08DC3291A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2076" y="2805821"/>
            <a:ext cx="914400" cy="914400"/>
          </a:xfrm>
          <a:prstGeom prst="rect">
            <a:avLst/>
          </a:prstGeom>
        </p:spPr>
      </p:pic>
      <p:pic>
        <p:nvPicPr>
          <p:cNvPr id="11" name="Graphic 10" descr="Dance">
            <a:extLst>
              <a:ext uri="{FF2B5EF4-FFF2-40B4-BE49-F238E27FC236}">
                <a16:creationId xmlns:a16="http://schemas.microsoft.com/office/drawing/2014/main" id="{227A4011-6E9A-73D5-2E5B-1A3D98F7A8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49534" y="2853266"/>
            <a:ext cx="914400" cy="914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C539F54-B79F-C718-3E24-7E43533C7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036242"/>
              </p:ext>
            </p:extLst>
          </p:nvPr>
        </p:nvGraphicFramePr>
        <p:xfrm>
          <a:off x="3524370" y="4346051"/>
          <a:ext cx="4064000" cy="677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95144751"/>
                    </a:ext>
                  </a:extLst>
                </a:gridCol>
              </a:tblGrid>
              <a:tr h="677942">
                <a:tc>
                  <a:txBody>
                    <a:bodyPr/>
                    <a:lstStyle/>
                    <a:p>
                      <a:pPr algn="ctr"/>
                      <a:r>
                        <a:rPr lang="en-IN" sz="3200" dirty="0"/>
                        <a:t>CA Sanjay Karnatak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960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DB4615-CACB-7CA1-BFE5-7A28FBB72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742763"/>
              </p:ext>
            </p:extLst>
          </p:nvPr>
        </p:nvGraphicFramePr>
        <p:xfrm>
          <a:off x="1790460" y="522265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0169419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Pay Tax!                  Feel Good!                            Sleep Sound!                       Dream Big !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11908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B592677-5353-116C-6430-77B11A571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637102"/>
              </p:ext>
            </p:extLst>
          </p:nvPr>
        </p:nvGraphicFramePr>
        <p:xfrm>
          <a:off x="3432833" y="5792157"/>
          <a:ext cx="532633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6332">
                  <a:extLst>
                    <a:ext uri="{9D8B030D-6E8A-4147-A177-3AD203B41FA5}">
                      <a16:colId xmlns:a16="http://schemas.microsoft.com/office/drawing/2014/main" val="30623357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tx1"/>
                          </a:solidFill>
                        </a:rPr>
                        <a:t>A  step towards Viksit Bharat 2047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303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920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4E7DAD-02D5-A9C8-0EB8-6152F9A5ECF7}"/>
              </a:ext>
            </a:extLst>
          </p:cNvPr>
          <p:cNvSpPr txBox="1"/>
          <p:nvPr/>
        </p:nvSpPr>
        <p:spPr>
          <a:xfrm>
            <a:off x="457200" y="311758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Rebate under Section 87A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DFBBFF-D4A5-DFE3-5197-3AE2EFF74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833689"/>
              </p:ext>
            </p:extLst>
          </p:nvPr>
        </p:nvGraphicFramePr>
        <p:xfrm>
          <a:off x="677333" y="778933"/>
          <a:ext cx="10439400" cy="1895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9800">
                  <a:extLst>
                    <a:ext uri="{9D8B030D-6E8A-4147-A177-3AD203B41FA5}">
                      <a16:colId xmlns:a16="http://schemas.microsoft.com/office/drawing/2014/main" val="3250704454"/>
                    </a:ext>
                  </a:extLst>
                </a:gridCol>
                <a:gridCol w="3479800">
                  <a:extLst>
                    <a:ext uri="{9D8B030D-6E8A-4147-A177-3AD203B41FA5}">
                      <a16:colId xmlns:a16="http://schemas.microsoft.com/office/drawing/2014/main" val="730208434"/>
                    </a:ext>
                  </a:extLst>
                </a:gridCol>
                <a:gridCol w="3479800">
                  <a:extLst>
                    <a:ext uri="{9D8B030D-6E8A-4147-A177-3AD203B41FA5}">
                      <a16:colId xmlns:a16="http://schemas.microsoft.com/office/drawing/2014/main" val="522147476"/>
                    </a:ext>
                  </a:extLst>
                </a:gridCol>
              </a:tblGrid>
              <a:tr h="418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Category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Total Income (₹)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Maximum Rebate (₹)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28679443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General Assessee (Old Regime)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Up to 5,00,000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100% of tax payable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3911158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Assessee under Section 115BAC (New Regime) AY 2025-26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Up to 7,00,000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₹20,000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80324738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Assessee under Section 115BAC (New Regime) AY 2026-27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Up to 12,00,000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₹60,000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1569248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7C8D877-8FD8-F58C-ABFD-A2A4F0CB0D00}"/>
              </a:ext>
            </a:extLst>
          </p:cNvPr>
          <p:cNvSpPr txBox="1"/>
          <p:nvPr/>
        </p:nvSpPr>
        <p:spPr>
          <a:xfrm>
            <a:off x="753533" y="3093043"/>
            <a:ext cx="10439400" cy="993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kern="1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rebate on income chargeable at special rates (e.g., capital gains under Sections 111A, 112, etc.).</a:t>
            </a:r>
            <a:endParaRPr lang="en-IN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055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A172C0-53D2-3662-2A58-09DB13676789}"/>
              </a:ext>
            </a:extLst>
          </p:cNvPr>
          <p:cNvSpPr txBox="1"/>
          <p:nvPr/>
        </p:nvSpPr>
        <p:spPr>
          <a:xfrm>
            <a:off x="643467" y="381000"/>
            <a:ext cx="11209866" cy="4218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kern="100" dirty="0"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✔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change in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income tax slabs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individuals, HUFs, AOPs, BOIs, firms, cooperative societies &amp; local authorities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800" kern="100" dirty="0"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✔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Corporate tax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remains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25%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companies with turnover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≤ ₹400 crore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30% for others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800" kern="100" dirty="0"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✔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Surcharge capped at 15%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AOPs consisting only of companies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800" kern="100" dirty="0"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✔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TDS on insurance commission reduced from 5% to 2%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800" kern="100" dirty="0"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✔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Rebate under Section 87A increased to ₹60,000 for incomes up to ₹12 lakh under the New Regime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2800" kern="100" dirty="0">
                <a:effectLst/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✔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37% surcharge for income above ₹5 crore under Section 115BAC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351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D2CA66-B910-0BA8-481C-1216FAAB4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626021"/>
              </p:ext>
            </p:extLst>
          </p:nvPr>
        </p:nvGraphicFramePr>
        <p:xfrm>
          <a:off x="474133" y="208287"/>
          <a:ext cx="11396133" cy="6289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3661">
                  <a:extLst>
                    <a:ext uri="{9D8B030D-6E8A-4147-A177-3AD203B41FA5}">
                      <a16:colId xmlns:a16="http://schemas.microsoft.com/office/drawing/2014/main" val="2639190520"/>
                    </a:ext>
                  </a:extLst>
                </a:gridCol>
                <a:gridCol w="1072806">
                  <a:extLst>
                    <a:ext uri="{9D8B030D-6E8A-4147-A177-3AD203B41FA5}">
                      <a16:colId xmlns:a16="http://schemas.microsoft.com/office/drawing/2014/main" val="4101371253"/>
                    </a:ext>
                  </a:extLst>
                </a:gridCol>
                <a:gridCol w="2294466">
                  <a:extLst>
                    <a:ext uri="{9D8B030D-6E8A-4147-A177-3AD203B41FA5}">
                      <a16:colId xmlns:a16="http://schemas.microsoft.com/office/drawing/2014/main" val="170226477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67391829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58795672"/>
                    </a:ext>
                  </a:extLst>
                </a:gridCol>
              </a:tblGrid>
              <a:tr h="203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S. No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Section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Nature of Payment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Current Threshold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Proposed Threshold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3711982725"/>
                  </a:ext>
                </a:extLst>
              </a:tr>
              <a:tr h="203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193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Interest on securities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Nil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1697019606"/>
                  </a:ext>
                </a:extLst>
              </a:tr>
              <a:tr h="1079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2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194A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Interest other than interest on securities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(i) ₹50,000/- for senior citizens; (ii) ₹40,000/- for others (for banks, co-op societies, post office); (iii) ₹5,000/- in other cases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(i) ₹1,00,000/- for senior citizens; (ii) ₹50,000/- for others (for banks, co-op societies, post office); (iii) ₹10,000/- in other cases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3916488443"/>
                  </a:ext>
                </a:extLst>
              </a:tr>
              <a:tr h="39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Dividend for an individual shareholder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253655217"/>
                  </a:ext>
                </a:extLst>
              </a:tr>
              <a:tr h="585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4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194K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Income from units of mutual funds or specified companies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434227413"/>
                  </a:ext>
                </a:extLst>
              </a:tr>
              <a:tr h="585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194B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Winnings from lottery, crossword puzzles, etc.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Aggregate exceeding ₹10,000/- in a financial year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₹10,000/- per single transaction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477637219"/>
                  </a:ext>
                </a:extLst>
              </a:tr>
              <a:tr h="203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194BB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Winnings from horse race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₹10,000/- (No Change)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812792574"/>
                  </a:ext>
                </a:extLst>
              </a:tr>
              <a:tr h="203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7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Insurance commission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₹15,000/-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₹20,000/-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995057022"/>
                  </a:ext>
                </a:extLst>
              </a:tr>
              <a:tr h="39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8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194G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Commission, prize, etc. on lottery tickets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₹15,000/-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₹20,000/-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2752414060"/>
                  </a:ext>
                </a:extLst>
              </a:tr>
              <a:tr h="203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9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194H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Commission or brokerage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₹15,000/-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₹20,000/-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137342796"/>
                  </a:ext>
                </a:extLst>
              </a:tr>
              <a:tr h="39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194-I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Rent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₹2,40,000/- per financial year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₹50,000/- per month or part thereof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2747570739"/>
                  </a:ext>
                </a:extLst>
              </a:tr>
              <a:tr h="39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11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194J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Fee for professional or technical services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₹30,000/-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1192281263"/>
                  </a:ext>
                </a:extLst>
              </a:tr>
              <a:tr h="39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12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194LA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Income by way of enhanced compensation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₹2,50,000/-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₹5,00,000/-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9" marR="8619" marT="8619" marB="8619" anchor="ctr"/>
                </a:tc>
                <a:extLst>
                  <a:ext uri="{0D108BD9-81ED-4DB2-BD59-A6C34878D82A}">
                    <a16:rowId xmlns:a16="http://schemas.microsoft.com/office/drawing/2014/main" val="77266373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2172C7F1-DBC5-16EB-1788-445111CE1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71433" y="845782"/>
            <a:ext cx="221298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2793910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641355-E890-9068-2F0A-DB6BCFBFDF45}"/>
              </a:ext>
            </a:extLst>
          </p:cNvPr>
          <p:cNvSpPr txBox="1"/>
          <p:nvPr/>
        </p:nvSpPr>
        <p:spPr>
          <a:xfrm>
            <a:off x="474133" y="248243"/>
            <a:ext cx="716279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TDS Threshold Rationalization (Effective from April 1, 2025)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AF20BB0-6535-5797-935F-3C04F441EF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032973"/>
              </p:ext>
            </p:extLst>
          </p:nvPr>
        </p:nvGraphicFramePr>
        <p:xfrm>
          <a:off x="838200" y="1281619"/>
          <a:ext cx="10515600" cy="3285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888542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077144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7307841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47014651"/>
                    </a:ext>
                  </a:extLst>
                </a:gridCol>
              </a:tblGrid>
              <a:tr h="55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S. No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Nature of Sum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Current Threshold to Deduct TDS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Proposed Threshold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73729753"/>
                  </a:ext>
                </a:extLst>
              </a:tr>
              <a:tr h="55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Fees for professional services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₹30,000/-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94767887"/>
                  </a:ext>
                </a:extLst>
              </a:tr>
              <a:tr h="55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2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Fees for technical services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₹30,000/-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65674820"/>
                  </a:ext>
                </a:extLst>
              </a:tr>
              <a:tr h="55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Royalty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₹30,000/-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10729243"/>
                  </a:ext>
                </a:extLst>
              </a:tr>
              <a:tr h="1073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4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Any sum referred to in clause (va) of section 28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₹30,000/-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₹50,000/-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30497063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6C6009F-A463-DC37-A6FC-122784510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827185"/>
            <a:ext cx="49823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This amendment will take effect from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1, 2025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635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921DBD-CE80-DFE8-2674-06E8BDF3E28A}"/>
              </a:ext>
            </a:extLst>
          </p:cNvPr>
          <p:cNvSpPr txBox="1"/>
          <p:nvPr/>
        </p:nvSpPr>
        <p:spPr>
          <a:xfrm>
            <a:off x="414867" y="1878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Tax Administration</a:t>
            </a: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C0945DE-9EBE-FB73-2731-CFF772BC0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44550"/>
              </p:ext>
            </p:extLst>
          </p:nvPr>
        </p:nvGraphicFramePr>
        <p:xfrm>
          <a:off x="838200" y="457200"/>
          <a:ext cx="10515600" cy="6306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533609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210890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6944971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0672536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06801212"/>
                    </a:ext>
                  </a:extLst>
                </a:gridCol>
              </a:tblGrid>
              <a:tr h="101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I. Obligation to Furnish Information on Crypto Assets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VDA transactions taxed under Section 115BBH, TDS under Section 194S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No structured reporting obligation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Section 285BAA mandates crypto exchanges to report transactions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39775936"/>
                  </a:ext>
                </a:extLst>
              </a:tr>
              <a:tr h="101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II. Increase in Time Limit for Tonnage Tax Orders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Tonnage tax approval deadline: 1 month post-application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Limited time for tax officers to verify eligibility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Deadline extended to 3 months from end of the quarter in which application was filed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48071380"/>
                  </a:ext>
                </a:extLst>
              </a:tr>
              <a:tr h="682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III. Exclusion of Stay Period in Order Passing Deadlines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Orders under Section 206C must be issued within 6 years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Court stays not considered in calculation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Time limit adjustments to exclude stay periods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2003158"/>
                  </a:ext>
                </a:extLst>
              </a:tr>
              <a:tr h="101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IV. Exemption from Prosecution for Delayed TCS Payments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Failure to pay TCS attracts prosecution under Section 276BB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Prosecution applies even for delayed payments rectified before filing quarterly statements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Prosecution waived if TCS is paid before quarterly statement deadline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00248222"/>
                  </a:ext>
                </a:extLst>
              </a:tr>
              <a:tr h="101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V. Penalties to be Imposed by Assessing Officer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Penalties under Sections 271C, 271CA, 271D, 271DA, 271DB, 271E imposed by Joint Commissioner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Joint Commissioner exclusively responsible for penalty imposition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Assessing Officer given authority to impose penalties (with JC approval for higher amounts)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73966921"/>
                  </a:ext>
                </a:extLst>
              </a:tr>
              <a:tr h="682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VI. Removal of Date Restrictions on Framing Certain Schemes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Faceless tax processes under Sections 92CA, 144C, 253, 255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Notification deadlines were extended under various Finance Acts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Date restrictions removed to allow continuous policy framework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2977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888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AE04D2-DCE1-EA1A-4CAC-3F8A0AF1A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73714"/>
              </p:ext>
            </p:extLst>
          </p:nvPr>
        </p:nvGraphicFramePr>
        <p:xfrm>
          <a:off x="668867" y="694268"/>
          <a:ext cx="10684935" cy="4394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6987">
                  <a:extLst>
                    <a:ext uri="{9D8B030D-6E8A-4147-A177-3AD203B41FA5}">
                      <a16:colId xmlns:a16="http://schemas.microsoft.com/office/drawing/2014/main" val="1161103999"/>
                    </a:ext>
                  </a:extLst>
                </a:gridCol>
                <a:gridCol w="2136987">
                  <a:extLst>
                    <a:ext uri="{9D8B030D-6E8A-4147-A177-3AD203B41FA5}">
                      <a16:colId xmlns:a16="http://schemas.microsoft.com/office/drawing/2014/main" val="3149390077"/>
                    </a:ext>
                  </a:extLst>
                </a:gridCol>
                <a:gridCol w="2136987">
                  <a:extLst>
                    <a:ext uri="{9D8B030D-6E8A-4147-A177-3AD203B41FA5}">
                      <a16:colId xmlns:a16="http://schemas.microsoft.com/office/drawing/2014/main" val="1195393107"/>
                    </a:ext>
                  </a:extLst>
                </a:gridCol>
                <a:gridCol w="2136987">
                  <a:extLst>
                    <a:ext uri="{9D8B030D-6E8A-4147-A177-3AD203B41FA5}">
                      <a16:colId xmlns:a16="http://schemas.microsoft.com/office/drawing/2014/main" val="2236939080"/>
                    </a:ext>
                  </a:extLst>
                </a:gridCol>
                <a:gridCol w="2136987">
                  <a:extLst>
                    <a:ext uri="{9D8B030D-6E8A-4147-A177-3AD203B41FA5}">
                      <a16:colId xmlns:a16="http://schemas.microsoft.com/office/drawing/2014/main" val="162178716"/>
                    </a:ext>
                  </a:extLst>
                </a:gridCol>
              </a:tblGrid>
              <a:tr h="384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Sl. No.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Provision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Existing Provision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Proposed Amendment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Effective Date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10627563"/>
                  </a:ext>
                </a:extLst>
              </a:tr>
              <a:tr h="4009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Block Assessment for Search &amp; Requisition Cases (Chapter XIV-B)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Introduced via Finance (No.2) Act, 2024 for cases on or after 01.09.2024.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- Inclusion of "virtual digital asset" in "undisclosed income" definition (Sec. 158B).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Clarification on "abatement" and "revival" of assessments (Sec. 158BA).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Computation method update (Sec. 158BB).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Time limit for completion: 12 months from end of the quarter of last search execution (Sec. 158BE).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01.02.2025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82043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009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374FBF-F16E-5AE6-335F-1466B1F4F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983127"/>
              </p:ext>
            </p:extLst>
          </p:nvPr>
        </p:nvGraphicFramePr>
        <p:xfrm>
          <a:off x="618067" y="197378"/>
          <a:ext cx="10803465" cy="6127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693">
                  <a:extLst>
                    <a:ext uri="{9D8B030D-6E8A-4147-A177-3AD203B41FA5}">
                      <a16:colId xmlns:a16="http://schemas.microsoft.com/office/drawing/2014/main" val="133673821"/>
                    </a:ext>
                  </a:extLst>
                </a:gridCol>
                <a:gridCol w="2160693">
                  <a:extLst>
                    <a:ext uri="{9D8B030D-6E8A-4147-A177-3AD203B41FA5}">
                      <a16:colId xmlns:a16="http://schemas.microsoft.com/office/drawing/2014/main" val="4138703818"/>
                    </a:ext>
                  </a:extLst>
                </a:gridCol>
                <a:gridCol w="2160693">
                  <a:extLst>
                    <a:ext uri="{9D8B030D-6E8A-4147-A177-3AD203B41FA5}">
                      <a16:colId xmlns:a16="http://schemas.microsoft.com/office/drawing/2014/main" val="2399122879"/>
                    </a:ext>
                  </a:extLst>
                </a:gridCol>
                <a:gridCol w="2160693">
                  <a:extLst>
                    <a:ext uri="{9D8B030D-6E8A-4147-A177-3AD203B41FA5}">
                      <a16:colId xmlns:a16="http://schemas.microsoft.com/office/drawing/2014/main" val="3491972109"/>
                    </a:ext>
                  </a:extLst>
                </a:gridCol>
                <a:gridCol w="2160693">
                  <a:extLst>
                    <a:ext uri="{9D8B030D-6E8A-4147-A177-3AD203B41FA5}">
                      <a16:colId xmlns:a16="http://schemas.microsoft.com/office/drawing/2014/main" val="1352245789"/>
                    </a:ext>
                  </a:extLst>
                </a:gridCol>
              </a:tblGrid>
              <a:tr h="1228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2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Non-Applicability of Section 271AAB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Penalty for searches post-15.12.2016.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Not applicable to searches initiated under Sec. 132 on or after 01.09.2024.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01.09.2024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95766004"/>
                  </a:ext>
                </a:extLst>
              </a:tr>
              <a:tr h="3059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Amendments in Sections 132 &amp; 132B (Search &amp; Seizure)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- Retention approval time: 30 days from assessment/reassessment order.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"Execution of an authorization" referenced in Sec. 158BE.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- Retention approval time: 1 month from the end of the quarter of assessment completion.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"Authorization" changed to "Authorizations".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Reference to Sec. 158BE updated to Sec. 158B.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01.04.2025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62785025"/>
                  </a:ext>
                </a:extLst>
              </a:tr>
              <a:tr h="1839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4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Rationalization of Penalty Time-Limit (Sec. 275)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Different time limits for penalties under various appeals.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Uniform penalty imposition deadline: 6 months from end of quarter in which connected proceedings are completed.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01.04.2025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61329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320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7B19D9-1835-FA8C-9AF9-F74E90BBA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290972"/>
              </p:ext>
            </p:extLst>
          </p:nvPr>
        </p:nvGraphicFramePr>
        <p:xfrm>
          <a:off x="499533" y="51752"/>
          <a:ext cx="10989735" cy="6501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2742024054"/>
                    </a:ext>
                  </a:extLst>
                </a:gridCol>
                <a:gridCol w="2201334">
                  <a:extLst>
                    <a:ext uri="{9D8B030D-6E8A-4147-A177-3AD203B41FA5}">
                      <a16:colId xmlns:a16="http://schemas.microsoft.com/office/drawing/2014/main" val="2268242176"/>
                    </a:ext>
                  </a:extLst>
                </a:gridCol>
                <a:gridCol w="2523066">
                  <a:extLst>
                    <a:ext uri="{9D8B030D-6E8A-4147-A177-3AD203B41FA5}">
                      <a16:colId xmlns:a16="http://schemas.microsoft.com/office/drawing/2014/main" val="173100090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496731757"/>
                    </a:ext>
                  </a:extLst>
                </a:gridCol>
                <a:gridCol w="1998135">
                  <a:extLst>
                    <a:ext uri="{9D8B030D-6E8A-4147-A177-3AD203B41FA5}">
                      <a16:colId xmlns:a16="http://schemas.microsoft.com/office/drawing/2014/main" val="4263018412"/>
                    </a:ext>
                  </a:extLst>
                </a:gridCol>
              </a:tblGrid>
              <a:tr h="1224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Clarification on Stay Period Computation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Ambiguity in the period excluded due to stay by Court.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Stay exclusion: From stay grant date to the date certified copy of vacating order is received.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01.04.2025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59102811"/>
                  </a:ext>
                </a:extLst>
              </a:tr>
              <a:tr h="1628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Carry Forward of Losses in Amalgamation (Sec. 72A &amp; 72AA)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Losses of amalgamated entity deemed as losses of successor entity.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Loss carry-forward limited to 8 years from the first computation year of original predecessor entity.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01.04.2026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04969594"/>
                  </a:ext>
                </a:extLst>
              </a:tr>
              <a:tr h="3649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7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Transfer Pricing Rationalization (Sec. 92CA &amp; Sec. 155)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Annual ALP assessment for international/domestic transactions.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- ALP for a year applies to 2 subsequent years if an option is exercised.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Reference to TPO for same transactions not required annually.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- If exercised, AO must recompute total income for subsequent years.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01.04.2025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8715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724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C283A92-34BC-479B-6EB7-653332E1D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521266"/>
              </p:ext>
            </p:extLst>
          </p:nvPr>
        </p:nvGraphicFramePr>
        <p:xfrm>
          <a:off x="389467" y="143661"/>
          <a:ext cx="11413065" cy="6570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2613">
                  <a:extLst>
                    <a:ext uri="{9D8B030D-6E8A-4147-A177-3AD203B41FA5}">
                      <a16:colId xmlns:a16="http://schemas.microsoft.com/office/drawing/2014/main" val="895106009"/>
                    </a:ext>
                  </a:extLst>
                </a:gridCol>
                <a:gridCol w="2282613">
                  <a:extLst>
                    <a:ext uri="{9D8B030D-6E8A-4147-A177-3AD203B41FA5}">
                      <a16:colId xmlns:a16="http://schemas.microsoft.com/office/drawing/2014/main" val="2542712299"/>
                    </a:ext>
                  </a:extLst>
                </a:gridCol>
                <a:gridCol w="2282613">
                  <a:extLst>
                    <a:ext uri="{9D8B030D-6E8A-4147-A177-3AD203B41FA5}">
                      <a16:colId xmlns:a16="http://schemas.microsoft.com/office/drawing/2014/main" val="1203937304"/>
                    </a:ext>
                  </a:extLst>
                </a:gridCol>
                <a:gridCol w="2282613">
                  <a:extLst>
                    <a:ext uri="{9D8B030D-6E8A-4147-A177-3AD203B41FA5}">
                      <a16:colId xmlns:a16="http://schemas.microsoft.com/office/drawing/2014/main" val="3221215784"/>
                    </a:ext>
                  </a:extLst>
                </a:gridCol>
                <a:gridCol w="2282613">
                  <a:extLst>
                    <a:ext uri="{9D8B030D-6E8A-4147-A177-3AD203B41FA5}">
                      <a16:colId xmlns:a16="http://schemas.microsoft.com/office/drawing/2014/main" val="434560300"/>
                    </a:ext>
                  </a:extLst>
                </a:gridCol>
              </a:tblGrid>
              <a:tr h="390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Section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Provision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Current Regulation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Proposed Amendment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Effective Date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42496164"/>
                  </a:ext>
                </a:extLst>
              </a:tr>
              <a:tr h="1125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I. Increase in Limits on Employee Income for Perquisite Calculation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Perquisites for employees with income under INR 50,000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Income threshold set by Finance Act, 2001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Amendment to increase income threshold to reflect changes in cost of living and economic conditions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12236803"/>
                  </a:ext>
                </a:extLst>
              </a:tr>
              <a:tr h="1125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Medical Travel Perquisite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Employer-paid medical travel expenses for employees earning below INR 2,00,000 exempt from tax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Threshold set by Finance Act, 1993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Authority to prescribe new limits to be granted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02634166"/>
                  </a:ext>
                </a:extLst>
              </a:tr>
              <a:tr h="1492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II. Deduction under Section 80CCD for NPS Vatsalya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Parents/Guardians can contribute to NPS for minors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No specific tax benefits for minor accounts under NPS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Contributions up to INR 50,000 deductible under Section 80CCD (1B); partial withdrawals exempt under specified conditions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2026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7489826"/>
                  </a:ext>
                </a:extLst>
              </a:tr>
              <a:tr h="1125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III. Exemption for Withdrawals from National Savings Scheme (NSS)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NSS withdrawals taxed if deductions were claimed before April 1, 1992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NSS balances post-April 1, 1992 not eligible for deductions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Exemption from tax on withdrawals for deposits made before April 1, 1992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Retrospective from August 29, 2024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87561651"/>
                  </a:ext>
                </a:extLst>
              </a:tr>
              <a:tr h="1125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IV. Annual Value of Self-Occupied Property Simplified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Two self-occupied properties allowed NIL annual value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Existing limit of two properties under Section 23(4)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Definition simplified: any house occupied or unable to be occupied by the owner considered NIL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60925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68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94667797-AAB7-2FC3-9E8B-9EE8C619A094}"/>
              </a:ext>
            </a:extLst>
          </p:cNvPr>
          <p:cNvSpPr txBox="1"/>
          <p:nvPr/>
        </p:nvSpPr>
        <p:spPr>
          <a:xfrm>
            <a:off x="626533" y="277891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XII. Rationalization of Definition of "Forest Produce"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7EB8BD1-87A7-5FC1-660B-757DCAECE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1644"/>
              </p:ext>
            </p:extLst>
          </p:nvPr>
        </p:nvGraphicFramePr>
        <p:xfrm>
          <a:off x="702733" y="821266"/>
          <a:ext cx="10871200" cy="5173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5600">
                  <a:extLst>
                    <a:ext uri="{9D8B030D-6E8A-4147-A177-3AD203B41FA5}">
                      <a16:colId xmlns:a16="http://schemas.microsoft.com/office/drawing/2014/main" val="2543310608"/>
                    </a:ext>
                  </a:extLst>
                </a:gridCol>
                <a:gridCol w="5435600">
                  <a:extLst>
                    <a:ext uri="{9D8B030D-6E8A-4147-A177-3AD203B41FA5}">
                      <a16:colId xmlns:a16="http://schemas.microsoft.com/office/drawing/2014/main" val="318577069"/>
                    </a:ext>
                  </a:extLst>
                </a:gridCol>
              </a:tblGrid>
              <a:tr h="475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Aspect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Details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68185086"/>
                  </a:ext>
                </a:extLst>
              </a:tr>
              <a:tr h="139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Clarification of Definition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The term "forest produce" will now align with definitions in State Acts or the Indian Forest Act, 1927, ensuring uniform interpretation.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08167208"/>
                  </a:ext>
                </a:extLst>
              </a:tr>
              <a:tr h="936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TCS Applicability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Only applies to other forest produce (excluding timber or tendu leaves) obtained under a forest lease.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15934098"/>
                  </a:ext>
                </a:extLst>
              </a:tr>
              <a:tr h="475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Amended TCS Rates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Nature of Goods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28839229"/>
                  </a:ext>
                </a:extLst>
              </a:tr>
              <a:tr h="936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Timber or other forest produce (excluding tendu leaves) obtained under a forest lease 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58527067"/>
                  </a:ext>
                </a:extLst>
              </a:tr>
              <a:tr h="475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Timber obtained by any mode other than under a forest lease 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09812454"/>
                  </a:ext>
                </a:extLst>
              </a:tr>
              <a:tr h="475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Effective Date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April 1, 2025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23539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55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2E02D7-876A-93A0-F87B-D613E1BE2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Income Tax Rates for Individuals, HUFs, AOPs, BOIs &amp; Artificial Juridical Persons</a:t>
            </a:r>
            <a:b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IN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Default tax rates under section 115BAC (New Regime) unless an alternative option is exercised under sub-section (6).</a:t>
            </a:r>
            <a:endParaRPr lang="en-IN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5948437B-1601-4599-A6F0-C8177422E0D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8342426"/>
              </p:ext>
            </p:extLst>
          </p:nvPr>
        </p:nvGraphicFramePr>
        <p:xfrm>
          <a:off x="914400" y="1825625"/>
          <a:ext cx="4521201" cy="3971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067">
                  <a:extLst>
                    <a:ext uri="{9D8B030D-6E8A-4147-A177-3AD203B41FA5}">
                      <a16:colId xmlns:a16="http://schemas.microsoft.com/office/drawing/2014/main" val="2611020944"/>
                    </a:ext>
                  </a:extLst>
                </a:gridCol>
                <a:gridCol w="1507067">
                  <a:extLst>
                    <a:ext uri="{9D8B030D-6E8A-4147-A177-3AD203B41FA5}">
                      <a16:colId xmlns:a16="http://schemas.microsoft.com/office/drawing/2014/main" val="141805057"/>
                    </a:ext>
                  </a:extLst>
                </a:gridCol>
                <a:gridCol w="1507067">
                  <a:extLst>
                    <a:ext uri="{9D8B030D-6E8A-4147-A177-3AD203B41FA5}">
                      <a16:colId xmlns:a16="http://schemas.microsoft.com/office/drawing/2014/main" val="73817320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 2025-26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62460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Sl. No.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Income (₹)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Tax Rate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12840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to 3,00,000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18547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3,00,001 to 7,00,000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79273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7,00,001 to 10,00,000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2906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10,00,001 to 12,00,000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913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12,00,001 to 15,00,000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2166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Above 15,00,000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5400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382116"/>
                  </a:ext>
                </a:extLst>
              </a:tr>
            </a:tbl>
          </a:graphicData>
        </a:graphic>
      </p:graphicFrame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1A8A400E-0AA4-8FE1-0552-D79241C5797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9985217"/>
              </p:ext>
            </p:extLst>
          </p:nvPr>
        </p:nvGraphicFramePr>
        <p:xfrm>
          <a:off x="6172199" y="1825625"/>
          <a:ext cx="4868334" cy="412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78">
                  <a:extLst>
                    <a:ext uri="{9D8B030D-6E8A-4147-A177-3AD203B41FA5}">
                      <a16:colId xmlns:a16="http://schemas.microsoft.com/office/drawing/2014/main" val="3116664572"/>
                    </a:ext>
                  </a:extLst>
                </a:gridCol>
                <a:gridCol w="1622778">
                  <a:extLst>
                    <a:ext uri="{9D8B030D-6E8A-4147-A177-3AD203B41FA5}">
                      <a16:colId xmlns:a16="http://schemas.microsoft.com/office/drawing/2014/main" val="2809989874"/>
                    </a:ext>
                  </a:extLst>
                </a:gridCol>
                <a:gridCol w="1622778">
                  <a:extLst>
                    <a:ext uri="{9D8B030D-6E8A-4147-A177-3AD203B41FA5}">
                      <a16:colId xmlns:a16="http://schemas.microsoft.com/office/drawing/2014/main" val="318483886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IN" dirty="0"/>
                        <a:t>AY 2026-27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610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Sl. No.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Income (₹)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Rate of Tax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33998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to 4,00,000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19390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4,00,001 to 8,00,000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27402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8,00,001 to 12,00,000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9087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12,00,001 to 16,00,000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61792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16,00,001 to 20,00,000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13450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20,00,001 to 24,00,000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90990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Above 24,00,000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090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839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914B84-2AFB-D82B-A29E-669D33837B19}"/>
              </a:ext>
            </a:extLst>
          </p:cNvPr>
          <p:cNvSpPr txBox="1"/>
          <p:nvPr/>
        </p:nvSpPr>
        <p:spPr>
          <a:xfrm>
            <a:off x="516466" y="95843"/>
            <a:ext cx="10964333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XIII. Reduction in Compliance Burden – Omission of TCS on Sale of Specified Goods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62E767-DE03-ABC9-473F-01B1C3907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246887"/>
              </p:ext>
            </p:extLst>
          </p:nvPr>
        </p:nvGraphicFramePr>
        <p:xfrm>
          <a:off x="694267" y="622300"/>
          <a:ext cx="10786532" cy="561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3266">
                  <a:extLst>
                    <a:ext uri="{9D8B030D-6E8A-4147-A177-3AD203B41FA5}">
                      <a16:colId xmlns:a16="http://schemas.microsoft.com/office/drawing/2014/main" val="797828391"/>
                    </a:ext>
                  </a:extLst>
                </a:gridCol>
                <a:gridCol w="5393266">
                  <a:extLst>
                    <a:ext uri="{9D8B030D-6E8A-4147-A177-3AD203B41FA5}">
                      <a16:colId xmlns:a16="http://schemas.microsoft.com/office/drawing/2014/main" val="840989999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Aspect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Details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65785503"/>
                  </a:ext>
                </a:extLst>
              </a:tr>
              <a:tr h="185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Current Scenario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Section 206C(1H): Seller collects TCS at 0.1% on sales exceeding ₹50 lakh/year. </a:t>
                      </a:r>
                      <a:br>
                        <a:rPr lang="en-IN" sz="1600" kern="100" dirty="0">
                          <a:effectLst/>
                        </a:rPr>
                      </a:br>
                      <a:r>
                        <a:rPr lang="en-IN" sz="1600" kern="100" dirty="0">
                          <a:effectLst/>
                        </a:rPr>
                        <a:t>Section 194Q: Buyer deducts TDS at 0.1% on payments exceeding ₹50 lakh for goods.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967345"/>
                  </a:ext>
                </a:extLst>
              </a:tr>
              <a:tr h="1396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Issues Identified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Both TCS (206C(1H)) and TDS (194Q) apply to the same transaction, creating compliance difficulties. Sellers struggle to verify TDS deduction by buyers.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21013590"/>
                  </a:ext>
                </a:extLst>
              </a:tr>
              <a:tr h="474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Proposed Amendment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Section 206C(1H) (TCS on specified goods) will be omitted.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36757721"/>
                  </a:ext>
                </a:extLst>
              </a:tr>
              <a:tr h="474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Effective Date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April 1, 2025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89276200"/>
                  </a:ext>
                </a:extLst>
              </a:tr>
              <a:tr h="935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Objective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Reduce tax compliance duplication and improve ease of doing business.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9011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93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F0414-A85A-58B8-217A-98B41C04D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ADFFB-F229-BE05-E43B-1C40E689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Amendments proposed in Finance bill 2025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1C144-9149-20C4-E511-4ED81D402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166533" cy="3631763"/>
          </a:xfrm>
        </p:spPr>
        <p:txBody>
          <a:bodyPr/>
          <a:lstStyle/>
          <a:p>
            <a:r>
              <a:rPr lang="en-US" dirty="0"/>
              <a:t>Tax Payers get benefits by Proposals: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2E59D-F44D-0F57-1CDF-33A9B980F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06267" y="1825625"/>
            <a:ext cx="3547532" cy="3914775"/>
          </a:xfrm>
        </p:spPr>
        <p:txBody>
          <a:bodyPr/>
          <a:lstStyle/>
          <a:p>
            <a:r>
              <a:rPr lang="en-US" dirty="0"/>
              <a:t>Taxpayers get Maximum Tax Benefits by Proposals: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89DD91-AABB-FF30-29F6-F7E206DC4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733" y="1825625"/>
            <a:ext cx="3014134" cy="43529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0B5B22-3DA5-142F-43E4-03996E24E13F}"/>
              </a:ext>
            </a:extLst>
          </p:cNvPr>
          <p:cNvSpPr txBox="1"/>
          <p:nvPr/>
        </p:nvSpPr>
        <p:spPr>
          <a:xfrm>
            <a:off x="4411133" y="1825625"/>
            <a:ext cx="28194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/>
              <a:t>Marginalized</a:t>
            </a:r>
          </a:p>
          <a:p>
            <a:r>
              <a:rPr lang="en-IN" sz="2800" dirty="0"/>
              <a:t>       Tax Payer </a:t>
            </a:r>
          </a:p>
          <a:p>
            <a:pPr algn="ctr"/>
            <a:endParaRPr lang="en-IN" sz="4000" dirty="0"/>
          </a:p>
          <a:p>
            <a:pPr algn="ctr"/>
            <a:r>
              <a:rPr lang="en-IN" sz="5400" dirty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9" name="Graphic 8" descr="Smiling face with no fill">
            <a:extLst>
              <a:ext uri="{FF2B5EF4-FFF2-40B4-BE49-F238E27FC236}">
                <a16:creationId xmlns:a16="http://schemas.microsoft.com/office/drawing/2014/main" id="{8D78E4FC-C40A-706A-5C7D-CC96293C50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7066" y="3325812"/>
            <a:ext cx="914400" cy="914400"/>
          </a:xfrm>
          <a:prstGeom prst="rect">
            <a:avLst/>
          </a:prstGeom>
        </p:spPr>
      </p:pic>
      <p:pic>
        <p:nvPicPr>
          <p:cNvPr id="11" name="Graphic 10" descr="Dance">
            <a:extLst>
              <a:ext uri="{FF2B5EF4-FFF2-40B4-BE49-F238E27FC236}">
                <a16:creationId xmlns:a16="http://schemas.microsoft.com/office/drawing/2014/main" id="{DF41EC1D-AF2F-10D6-9C0E-B57F8B756B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2833" y="3429000"/>
            <a:ext cx="914400" cy="9144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C03D96-9150-E3C3-A246-694CD8FEA7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50710"/>
              </p:ext>
            </p:extLst>
          </p:nvPr>
        </p:nvGraphicFramePr>
        <p:xfrm>
          <a:off x="1909233" y="4671707"/>
          <a:ext cx="81280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58189406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47087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3200" dirty="0"/>
                        <a:t>Thank You</a:t>
                      </a:r>
                    </a:p>
                    <a:p>
                      <a:r>
                        <a:rPr lang="en-IN" sz="3200" dirty="0"/>
                        <a:t>CA Sanjay Karnatak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aseline="0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6637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70B8FE9-C811-204E-58E8-98EDEF8EB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896627"/>
              </p:ext>
            </p:extLst>
          </p:nvPr>
        </p:nvGraphicFramePr>
        <p:xfrm>
          <a:off x="1909233" y="6068707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29172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i-IN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य एषु सुप्तेषु जागर्ति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273168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A7C9DFFF-015D-4B90-A47E-C1AE24FD2FA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631183" y="4686765"/>
            <a:ext cx="870029" cy="131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1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BEC0D8-7BB9-9183-E547-A983ABC25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678714"/>
              </p:ext>
            </p:extLst>
          </p:nvPr>
        </p:nvGraphicFramePr>
        <p:xfrm>
          <a:off x="922866" y="1134533"/>
          <a:ext cx="10430934" cy="4099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6978">
                  <a:extLst>
                    <a:ext uri="{9D8B030D-6E8A-4147-A177-3AD203B41FA5}">
                      <a16:colId xmlns:a16="http://schemas.microsoft.com/office/drawing/2014/main" val="1504287866"/>
                    </a:ext>
                  </a:extLst>
                </a:gridCol>
                <a:gridCol w="3476978">
                  <a:extLst>
                    <a:ext uri="{9D8B030D-6E8A-4147-A177-3AD203B41FA5}">
                      <a16:colId xmlns:a16="http://schemas.microsoft.com/office/drawing/2014/main" val="2900341508"/>
                    </a:ext>
                  </a:extLst>
                </a:gridCol>
                <a:gridCol w="3476978">
                  <a:extLst>
                    <a:ext uri="{9D8B030D-6E8A-4147-A177-3AD203B41FA5}">
                      <a16:colId xmlns:a16="http://schemas.microsoft.com/office/drawing/2014/main" val="1727284942"/>
                    </a:ext>
                  </a:extLst>
                </a:gridCol>
              </a:tblGrid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Category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Total Income (₹)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Tax Rate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88956674"/>
                  </a:ext>
                </a:extLst>
              </a:tr>
              <a:tr h="615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General Individuals, HUFs, AOPs, BOIs, Artificial Juridical Persons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Up to 2,50,000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Nil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66150812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2,50,001 – 5,00,000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5%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83171424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5,00,001 – 10,00,000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20%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79941305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Above 10,00,000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30%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58948114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Senior Citizens (60 to 79 years)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Up to 3,00,000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Nil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7987320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3,00,001 – 5,00,000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5%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01993524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5,00,001 – 10,00,000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20%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85017209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Above 10,00,000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30%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0034103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Super Senior Citizens (80 years &amp; above)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Up to 5,00,000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Nil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12424789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5,00,001 – 10,00,000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20%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53395134"/>
                  </a:ext>
                </a:extLst>
              </a:tr>
              <a:tr h="3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Above 10,00,000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  <a:latin typeface="+mj-lt"/>
                        </a:rPr>
                        <a:t>30%</a:t>
                      </a:r>
                      <a:endParaRPr lang="en-IN" sz="16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4951835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89F4A0A4-1972-8B13-ABFB-771F8EF6E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866" y="446850"/>
            <a:ext cx="5269391" cy="918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(ii) Old Regime - Slab-wise Tax Rates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change from AY 2024-25. for AY2025-26 &amp; AY 2026-27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65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88EEEB5-B2DE-1AB1-18BE-5B09A182542A}"/>
              </a:ext>
            </a:extLst>
          </p:cNvPr>
          <p:cNvSpPr txBox="1"/>
          <p:nvPr/>
        </p:nvSpPr>
        <p:spPr>
          <a:xfrm>
            <a:off x="609600" y="328691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Surcharge on Income Tax (Under Section 115BAC)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B2F979-54B8-27F9-B204-7123155F0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547"/>
              </p:ext>
            </p:extLst>
          </p:nvPr>
        </p:nvGraphicFramePr>
        <p:xfrm>
          <a:off x="838200" y="922867"/>
          <a:ext cx="10515600" cy="4099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393108682"/>
                    </a:ext>
                  </a:extLst>
                </a:gridCol>
                <a:gridCol w="1659467">
                  <a:extLst>
                    <a:ext uri="{9D8B030D-6E8A-4147-A177-3AD203B41FA5}">
                      <a16:colId xmlns:a16="http://schemas.microsoft.com/office/drawing/2014/main" val="2038528151"/>
                    </a:ext>
                  </a:extLst>
                </a:gridCol>
                <a:gridCol w="5350933">
                  <a:extLst>
                    <a:ext uri="{9D8B030D-6E8A-4147-A177-3AD203B41FA5}">
                      <a16:colId xmlns:a16="http://schemas.microsoft.com/office/drawing/2014/main" val="1137718456"/>
                    </a:ext>
                  </a:extLst>
                </a:gridCol>
              </a:tblGrid>
              <a:tr h="441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Total Income (₹)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Surcharge Rate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Conditions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75275314"/>
                  </a:ext>
                </a:extLst>
              </a:tr>
              <a:tr h="85780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600" kern="100" dirty="0">
                          <a:effectLst/>
                        </a:rPr>
                        <a:t>50 lakh – 1 crore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IN" sz="1600" kern="100" dirty="0">
                          <a:effectLst/>
                        </a:rPr>
                        <a:t>10%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Applies to individuals, HUFs, AOPs, BOIs, and artificial juridical persons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29466031"/>
                  </a:ext>
                </a:extLst>
              </a:tr>
              <a:tr h="857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 crore – 2 crore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15%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Includes dividend income &amp; capital gains (Sec. 111A, 112, 112A)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56825001"/>
                  </a:ext>
                </a:extLst>
              </a:tr>
              <a:tr h="441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Above 2 crore (Excluding capital gains &amp; dividend income)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25%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If income excludes Sec. 111A, 112, and 112A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3948854"/>
                  </a:ext>
                </a:extLst>
              </a:tr>
              <a:tr h="441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Above 2 crore (Including capital gains &amp; dividend income)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15%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If income includes Sec. 111A, 112, and 112A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78611168"/>
                  </a:ext>
                </a:extLst>
              </a:tr>
              <a:tr h="441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AOPs (Only Companies)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Capped at 15%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74249872"/>
                  </a:ext>
                </a:extLst>
              </a:tr>
              <a:tr h="441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Marginal Relief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Applicable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To prevent excessive tax due to surcharge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5755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74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1B359055-974B-2155-5595-08BCB6404DCB}"/>
              </a:ext>
            </a:extLst>
          </p:cNvPr>
          <p:cNvSpPr txBox="1"/>
          <p:nvPr/>
        </p:nvSpPr>
        <p:spPr>
          <a:xfrm>
            <a:off x="516467" y="1306081"/>
            <a:ext cx="6096000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Tax Rates for Other Entities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(i) Co-operative Societies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080E19F7-0A24-0894-EA74-196B2F317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038946"/>
              </p:ext>
            </p:extLst>
          </p:nvPr>
        </p:nvGraphicFramePr>
        <p:xfrm>
          <a:off x="838200" y="2175933"/>
          <a:ext cx="10515600" cy="2379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9530717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401471238"/>
                    </a:ext>
                  </a:extLst>
                </a:gridCol>
              </a:tblGrid>
              <a:tr h="594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Total Income (₹)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Rate of Tax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01183980"/>
                  </a:ext>
                </a:extLst>
              </a:tr>
              <a:tr h="594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Up to 10,000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10%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06292217"/>
                  </a:ext>
                </a:extLst>
              </a:tr>
              <a:tr h="594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10,001 – 20,000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20%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37315350"/>
                  </a:ext>
                </a:extLst>
              </a:tr>
              <a:tr h="594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Above 20,000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30%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15689557"/>
                  </a:ext>
                </a:extLst>
              </a:tr>
            </a:tbl>
          </a:graphicData>
        </a:graphic>
      </p:graphicFrame>
      <p:sp>
        <p:nvSpPr>
          <p:cNvPr id="23" name="Rectangle 11">
            <a:extLst>
              <a:ext uri="{FF2B5EF4-FFF2-40B4-BE49-F238E27FC236}">
                <a16:creationId xmlns:a16="http://schemas.microsoft.com/office/drawing/2014/main" id="{2DDAF695-7707-E4A2-0DDC-BA542EFF1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672546"/>
            <a:ext cx="105748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change from previous assessment year.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73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F73B38-9B85-988A-EC1A-790D6E29BF38}"/>
              </a:ext>
            </a:extLst>
          </p:cNvPr>
          <p:cNvSpPr txBox="1"/>
          <p:nvPr/>
        </p:nvSpPr>
        <p:spPr>
          <a:xfrm>
            <a:off x="753533" y="85362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(ii) Firms &amp; Local Authorities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17A520F-0258-18B3-2E04-E91FF9875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502457"/>
              </p:ext>
            </p:extLst>
          </p:nvPr>
        </p:nvGraphicFramePr>
        <p:xfrm>
          <a:off x="838200" y="1490133"/>
          <a:ext cx="10515600" cy="1509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26567798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515072146"/>
                    </a:ext>
                  </a:extLst>
                </a:gridCol>
              </a:tblGrid>
              <a:tr h="626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Category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Rate of Tax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85581519"/>
                  </a:ext>
                </a:extLst>
              </a:tr>
              <a:tr h="441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Firms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30%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57005547"/>
                  </a:ext>
                </a:extLst>
              </a:tr>
              <a:tr h="4412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Local Authorities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30%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11632446"/>
                  </a:ext>
                </a:extLst>
              </a:tr>
            </a:tbl>
          </a:graphicData>
        </a:graphic>
      </p:graphicFrame>
      <p:sp>
        <p:nvSpPr>
          <p:cNvPr id="7" name="Rectangle 11">
            <a:extLst>
              <a:ext uri="{FF2B5EF4-FFF2-40B4-BE49-F238E27FC236}">
                <a16:creationId xmlns:a16="http://schemas.microsoft.com/office/drawing/2014/main" id="{AC66F230-3793-6380-413D-7E68907BC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60098"/>
            <a:ext cx="105748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change from previous assessment year.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72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634BF1E-43D0-2EEF-B214-C1E933FC0042}"/>
              </a:ext>
            </a:extLst>
          </p:cNvPr>
          <p:cNvSpPr txBox="1"/>
          <p:nvPr/>
        </p:nvSpPr>
        <p:spPr>
          <a:xfrm>
            <a:off x="279400" y="32022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Other Entities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29589-C31D-D802-5007-D43627C9E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69624"/>
              </p:ext>
            </p:extLst>
          </p:nvPr>
        </p:nvGraphicFramePr>
        <p:xfrm>
          <a:off x="838200" y="1016000"/>
          <a:ext cx="10515600" cy="3366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46962174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3375736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70568593"/>
                    </a:ext>
                  </a:extLst>
                </a:gridCol>
              </a:tblGrid>
              <a:tr h="841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Category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Tax Rate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Surcharge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80491168"/>
                  </a:ext>
                </a:extLst>
              </a:tr>
              <a:tr h="841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Co-operative Societies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As per FY 2024-25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7% (Income 1-10 crore), 12% (Above 10 crore)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7507866"/>
                  </a:ext>
                </a:extLst>
              </a:tr>
              <a:tr h="841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Firms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As per FY 2024-25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12% (Income above 1 crore)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25790998"/>
                  </a:ext>
                </a:extLst>
              </a:tr>
              <a:tr h="841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Local Authorities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As per FY 2024-25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12% (Income above 1 crore)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14453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37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B99D91-0CE9-FFB9-B7C2-CE6858E8071B}"/>
              </a:ext>
            </a:extLst>
          </p:cNvPr>
          <p:cNvSpPr txBox="1"/>
          <p:nvPr/>
        </p:nvSpPr>
        <p:spPr>
          <a:xfrm>
            <a:off x="431800" y="735090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Corporate Tax Rates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67A042-4B68-7B1D-662D-163358176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86223"/>
              </p:ext>
            </p:extLst>
          </p:nvPr>
        </p:nvGraphicFramePr>
        <p:xfrm>
          <a:off x="550334" y="1266559"/>
          <a:ext cx="10871199" cy="2052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3733">
                  <a:extLst>
                    <a:ext uri="{9D8B030D-6E8A-4147-A177-3AD203B41FA5}">
                      <a16:colId xmlns:a16="http://schemas.microsoft.com/office/drawing/2014/main" val="3998815665"/>
                    </a:ext>
                  </a:extLst>
                </a:gridCol>
                <a:gridCol w="3623733">
                  <a:extLst>
                    <a:ext uri="{9D8B030D-6E8A-4147-A177-3AD203B41FA5}">
                      <a16:colId xmlns:a16="http://schemas.microsoft.com/office/drawing/2014/main" val="1753910617"/>
                    </a:ext>
                  </a:extLst>
                </a:gridCol>
                <a:gridCol w="3623733">
                  <a:extLst>
                    <a:ext uri="{9D8B030D-6E8A-4147-A177-3AD203B41FA5}">
                      <a16:colId xmlns:a16="http://schemas.microsoft.com/office/drawing/2014/main" val="2733886333"/>
                    </a:ext>
                  </a:extLst>
                </a:gridCol>
              </a:tblGrid>
              <a:tr h="513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Category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Turnover/Gross Receipts (FY 2022-23)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Rate of Tax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92322569"/>
                  </a:ext>
                </a:extLst>
              </a:tr>
              <a:tr h="513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Domestic Companies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≤ ₹400 crore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25%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36697297"/>
                  </a:ext>
                </a:extLst>
              </a:tr>
              <a:tr h="513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Above ₹400 crore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30%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03754766"/>
                  </a:ext>
                </a:extLst>
              </a:tr>
              <a:tr h="513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Foreign Companies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-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35% (Excluding special rates)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6369516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AD0A425-952F-C380-B847-7B55BA673072}"/>
              </a:ext>
            </a:extLst>
          </p:cNvPr>
          <p:cNvSpPr txBox="1"/>
          <p:nvPr/>
        </p:nvSpPr>
        <p:spPr>
          <a:xfrm>
            <a:off x="550334" y="3522137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Corporate Surcharge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268D5D-E7F3-68B9-6A7F-7FBFA823E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691816"/>
              </p:ext>
            </p:extLst>
          </p:nvPr>
        </p:nvGraphicFramePr>
        <p:xfrm>
          <a:off x="550334" y="3810793"/>
          <a:ext cx="10803465" cy="1099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1155">
                  <a:extLst>
                    <a:ext uri="{9D8B030D-6E8A-4147-A177-3AD203B41FA5}">
                      <a16:colId xmlns:a16="http://schemas.microsoft.com/office/drawing/2014/main" val="3814805964"/>
                    </a:ext>
                  </a:extLst>
                </a:gridCol>
                <a:gridCol w="3601155">
                  <a:extLst>
                    <a:ext uri="{9D8B030D-6E8A-4147-A177-3AD203B41FA5}">
                      <a16:colId xmlns:a16="http://schemas.microsoft.com/office/drawing/2014/main" val="2179244143"/>
                    </a:ext>
                  </a:extLst>
                </a:gridCol>
                <a:gridCol w="3601155">
                  <a:extLst>
                    <a:ext uri="{9D8B030D-6E8A-4147-A177-3AD203B41FA5}">
                      <a16:colId xmlns:a16="http://schemas.microsoft.com/office/drawing/2014/main" val="4046250777"/>
                    </a:ext>
                  </a:extLst>
                </a:gridCol>
              </a:tblGrid>
              <a:tr h="549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Total Income (₹)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Domestic Company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Other than Domestic Company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60655194"/>
                  </a:ext>
                </a:extLst>
              </a:tr>
              <a:tr h="549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Above 1 crore to 10 crore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7%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2%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3694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09921AB-D57B-5AC0-7A7A-FB919A80F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841512"/>
              </p:ext>
            </p:extLst>
          </p:nvPr>
        </p:nvGraphicFramePr>
        <p:xfrm>
          <a:off x="550334" y="4910667"/>
          <a:ext cx="10803465" cy="491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1155">
                  <a:extLst>
                    <a:ext uri="{9D8B030D-6E8A-4147-A177-3AD203B41FA5}">
                      <a16:colId xmlns:a16="http://schemas.microsoft.com/office/drawing/2014/main" val="3738568559"/>
                    </a:ext>
                  </a:extLst>
                </a:gridCol>
                <a:gridCol w="3601155">
                  <a:extLst>
                    <a:ext uri="{9D8B030D-6E8A-4147-A177-3AD203B41FA5}">
                      <a16:colId xmlns:a16="http://schemas.microsoft.com/office/drawing/2014/main" val="1379937252"/>
                    </a:ext>
                  </a:extLst>
                </a:gridCol>
                <a:gridCol w="3601155">
                  <a:extLst>
                    <a:ext uri="{9D8B030D-6E8A-4147-A177-3AD203B41FA5}">
                      <a16:colId xmlns:a16="http://schemas.microsoft.com/office/drawing/2014/main" val="3671721900"/>
                    </a:ext>
                  </a:extLst>
                </a:gridCol>
              </a:tblGrid>
              <a:tr h="491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Above 10 crore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12%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5%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93499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49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6D9A98-DD62-B8ED-BB23-B8B77C014D4D}"/>
              </a:ext>
            </a:extLst>
          </p:cNvPr>
          <p:cNvSpPr txBox="1"/>
          <p:nvPr/>
        </p:nvSpPr>
        <p:spPr>
          <a:xfrm>
            <a:off x="677333" y="19322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Health &amp; Education Cess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F1DDD0-DBC2-286D-93B1-0DAEC400A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218047"/>
              </p:ext>
            </p:extLst>
          </p:nvPr>
        </p:nvGraphicFramePr>
        <p:xfrm>
          <a:off x="592667" y="771261"/>
          <a:ext cx="10795000" cy="939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7500">
                  <a:extLst>
                    <a:ext uri="{9D8B030D-6E8A-4147-A177-3AD203B41FA5}">
                      <a16:colId xmlns:a16="http://schemas.microsoft.com/office/drawing/2014/main" val="2470417532"/>
                    </a:ext>
                  </a:extLst>
                </a:gridCol>
                <a:gridCol w="5397500">
                  <a:extLst>
                    <a:ext uri="{9D8B030D-6E8A-4147-A177-3AD203B41FA5}">
                      <a16:colId xmlns:a16="http://schemas.microsoft.com/office/drawing/2014/main" val="3427079397"/>
                    </a:ext>
                  </a:extLst>
                </a:gridCol>
              </a:tblGrid>
              <a:tr h="469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Type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Rate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26145975"/>
                  </a:ext>
                </a:extLst>
              </a:tr>
              <a:tr h="469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Health &amp; Education Cess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4% on total tax (including surcharge)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2903473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0B99E14-79BA-BB59-42EF-6194DD01D176}"/>
              </a:ext>
            </a:extLst>
          </p:cNvPr>
          <p:cNvSpPr txBox="1"/>
          <p:nvPr/>
        </p:nvSpPr>
        <p:spPr>
          <a:xfrm>
            <a:off x="677333" y="20336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Marginal Relief is not applicable for cess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181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2351</Words>
  <Application>Microsoft Office PowerPoint</Application>
  <PresentationFormat>Widescreen</PresentationFormat>
  <Paragraphs>406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Segoe UI Emoji</vt:lpstr>
      <vt:lpstr>Segoe UI Symbol</vt:lpstr>
      <vt:lpstr>Office Theme</vt:lpstr>
      <vt:lpstr>Amendments proposed in Finance bill 2025         Tasty more than a cup of tea    Take less time than your morning tea</vt:lpstr>
      <vt:lpstr>A. Income Tax Rates for Individuals, HUFs, AOPs, BOIs &amp; Artificial Juridical Persons (i) Default tax rates under section 115BAC (New Regime) unless an alternative option is exercised under sub-section (6).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Amendments proposed in Finance bill 2025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Sanjay Karnatak</dc:creator>
  <cp:lastModifiedBy>Sanjay Karnatak</cp:lastModifiedBy>
  <cp:revision>1</cp:revision>
  <dcterms:created xsi:type="dcterms:W3CDTF">2025-02-05T18:59:58Z</dcterms:created>
  <dcterms:modified xsi:type="dcterms:W3CDTF">2025-02-06T17:38:33Z</dcterms:modified>
</cp:coreProperties>
</file>